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8" y="0"/>
            <a:ext cx="20096560" cy="1130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534289"/>
            <a:ext cx="10379710" cy="4771390"/>
          </a:xfrm>
          <a:custGeom>
            <a:avLst/>
            <a:gdLst/>
            <a:ahLst/>
            <a:cxnLst/>
            <a:rect l="l" t="t" r="r" b="b"/>
            <a:pathLst>
              <a:path w="10379710" h="4771390">
                <a:moveTo>
                  <a:pt x="0" y="4771252"/>
                </a:moveTo>
                <a:lnTo>
                  <a:pt x="10379390" y="4771252"/>
                </a:lnTo>
                <a:lnTo>
                  <a:pt x="10379390" y="0"/>
                </a:lnTo>
                <a:lnTo>
                  <a:pt x="0" y="0"/>
                </a:lnTo>
                <a:lnTo>
                  <a:pt x="0" y="4771252"/>
                </a:lnTo>
                <a:close/>
              </a:path>
            </a:pathLst>
          </a:custGeom>
          <a:solidFill>
            <a:srgbClr val="1F1E2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562" y="3397985"/>
            <a:ext cx="17452974" cy="364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24124" y="1956368"/>
            <a:ext cx="16455851" cy="726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surveys/6928/?utm_source=franshiza&amp;amp;utm_medium=prezentacia&amp;amp;utm_campaign=fond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welcome@taxi.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pc="750" dirty="0"/>
              <a:t>Развитие</a:t>
            </a:r>
            <a:r>
              <a:rPr spc="-380" dirty="0"/>
              <a:t> </a:t>
            </a:r>
            <a:r>
              <a:rPr spc="660" dirty="0"/>
              <a:t>рынка</a:t>
            </a:r>
            <a:r>
              <a:rPr spc="-380" dirty="0"/>
              <a:t> </a:t>
            </a:r>
            <a:r>
              <a:rPr spc="800" dirty="0"/>
              <a:t>такси</a:t>
            </a:r>
            <a:r>
              <a:rPr spc="-380" dirty="0"/>
              <a:t> </a:t>
            </a:r>
            <a:r>
              <a:rPr spc="625" dirty="0"/>
              <a:t>в  </a:t>
            </a:r>
            <a:r>
              <a:rPr spc="735" dirty="0"/>
              <a:t>моногородах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9" y="0"/>
            <a:ext cx="20097115" cy="1578610"/>
          </a:xfrm>
          <a:custGeom>
            <a:avLst/>
            <a:gdLst/>
            <a:ahLst/>
            <a:cxnLst/>
            <a:rect l="l" t="t" r="r" b="b"/>
            <a:pathLst>
              <a:path w="20097115" h="1578610">
                <a:moveTo>
                  <a:pt x="0" y="1578269"/>
                </a:moveTo>
                <a:lnTo>
                  <a:pt x="20096559" y="1578269"/>
                </a:lnTo>
                <a:lnTo>
                  <a:pt x="20096559" y="0"/>
                </a:lnTo>
                <a:lnTo>
                  <a:pt x="0" y="0"/>
                </a:lnTo>
                <a:lnTo>
                  <a:pt x="0" y="157826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426" y="374077"/>
            <a:ext cx="1271333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50" b="1" spc="240" dirty="0">
                <a:latin typeface="Calibri"/>
                <a:cs typeface="Calibri"/>
              </a:rPr>
              <a:t>Возможности </a:t>
            </a:r>
            <a:r>
              <a:rPr sz="4950" b="1" spc="114" dirty="0">
                <a:latin typeface="Calibri"/>
                <a:cs typeface="Calibri"/>
              </a:rPr>
              <a:t>для </a:t>
            </a:r>
            <a:r>
              <a:rPr sz="4950" b="1" spc="254" dirty="0">
                <a:latin typeface="Calibri"/>
                <a:cs typeface="Calibri"/>
              </a:rPr>
              <a:t>партнеров</a:t>
            </a:r>
            <a:r>
              <a:rPr sz="4950" b="1" spc="-805" dirty="0">
                <a:latin typeface="Calibri"/>
                <a:cs typeface="Calibri"/>
              </a:rPr>
              <a:t> </a:t>
            </a:r>
            <a:r>
              <a:rPr sz="4950" b="1" spc="215" dirty="0">
                <a:latin typeface="Calibri"/>
                <a:cs typeface="Calibri"/>
              </a:rPr>
              <a:t>Яндекс.Такси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451" y="1959929"/>
            <a:ext cx="12940665" cy="756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3234">
              <a:lnSpc>
                <a:spcPct val="100000"/>
              </a:lnSpc>
              <a:spcBef>
                <a:spcPts val="95"/>
              </a:spcBef>
            </a:pPr>
            <a:r>
              <a:rPr sz="3300" spc="150" dirty="0">
                <a:latin typeface="Calibri"/>
                <a:cs typeface="Calibri"/>
              </a:rPr>
              <a:t>Яндекс.Такси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предлагает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spc="180" dirty="0">
                <a:latin typeface="Calibri"/>
                <a:cs typeface="Calibri"/>
              </a:rPr>
              <a:t>партнерам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spc="125" dirty="0">
                <a:latin typeface="Calibri"/>
                <a:cs typeface="Calibri"/>
              </a:rPr>
              <a:t>дополнительный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85" dirty="0">
                <a:latin typeface="Calibri"/>
                <a:cs typeface="Calibri"/>
              </a:rPr>
              <a:t>источник  </a:t>
            </a:r>
            <a:r>
              <a:rPr sz="3300" spc="140" dirty="0">
                <a:latin typeface="Calibri"/>
                <a:cs typeface="Calibri"/>
              </a:rPr>
              <a:t>онлайн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35" dirty="0">
                <a:latin typeface="Calibri"/>
                <a:cs typeface="Calibri"/>
              </a:rPr>
              <a:t>заказов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90" dirty="0">
                <a:latin typeface="Calibri"/>
                <a:cs typeface="Calibri"/>
              </a:rPr>
              <a:t>такси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через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60" dirty="0">
                <a:latin typeface="Calibri"/>
                <a:cs typeface="Calibri"/>
              </a:rPr>
              <a:t>приложение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90" dirty="0">
                <a:latin typeface="Calibri"/>
                <a:cs typeface="Calibri"/>
              </a:rPr>
              <a:t>интернет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70" dirty="0">
                <a:latin typeface="Calibri"/>
                <a:cs typeface="Calibri"/>
              </a:rPr>
              <a:t>сайт.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 marR="1038225">
              <a:lnSpc>
                <a:spcPct val="100000"/>
              </a:lnSpc>
            </a:pPr>
            <a:r>
              <a:rPr sz="3300" spc="150" dirty="0">
                <a:latin typeface="Calibri"/>
                <a:cs typeface="Calibri"/>
              </a:rPr>
              <a:t>Яндекс.Такси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250" dirty="0">
                <a:latin typeface="Calibri"/>
                <a:cs typeface="Calibri"/>
              </a:rPr>
              <a:t>–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90" dirty="0">
                <a:latin typeface="Calibri"/>
                <a:cs typeface="Calibri"/>
              </a:rPr>
              <a:t>российская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spc="120" dirty="0">
                <a:latin typeface="Calibri"/>
                <a:cs typeface="Calibri"/>
              </a:rPr>
              <a:t>компания,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успешно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60" dirty="0">
                <a:latin typeface="Calibri"/>
                <a:cs typeface="Calibri"/>
              </a:rPr>
              <a:t>действующая  </a:t>
            </a:r>
            <a:r>
              <a:rPr sz="3300" spc="145" dirty="0">
                <a:latin typeface="Calibri"/>
                <a:cs typeface="Calibri"/>
              </a:rPr>
              <a:t>более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</a:rPr>
              <a:t>чем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155" dirty="0">
                <a:latin typeface="Calibri"/>
                <a:cs typeface="Calibri"/>
              </a:rPr>
              <a:t>300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80" dirty="0">
                <a:latin typeface="Calibri"/>
                <a:cs typeface="Calibri"/>
              </a:rPr>
              <a:t>городах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204" dirty="0">
                <a:latin typeface="Calibri"/>
                <a:cs typeface="Calibri"/>
              </a:rPr>
              <a:t>России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 marR="88900">
              <a:lnSpc>
                <a:spcPct val="100000"/>
              </a:lnSpc>
            </a:pPr>
            <a:r>
              <a:rPr sz="3300" spc="200" dirty="0">
                <a:latin typeface="Calibri"/>
                <a:cs typeface="Calibri"/>
              </a:rPr>
              <a:t>Партнерам </a:t>
            </a:r>
            <a:r>
              <a:rPr sz="3300" spc="135" dirty="0">
                <a:latin typeface="Calibri"/>
                <a:cs typeface="Calibri"/>
              </a:rPr>
              <a:t>не </a:t>
            </a:r>
            <a:r>
              <a:rPr sz="3300" spc="155" dirty="0">
                <a:latin typeface="Calibri"/>
                <a:cs typeface="Calibri"/>
              </a:rPr>
              <a:t>нужно </a:t>
            </a:r>
            <a:r>
              <a:rPr sz="3300" spc="140" dirty="0">
                <a:latin typeface="Calibri"/>
                <a:cs typeface="Calibri"/>
              </a:rPr>
              <a:t>покупать </a:t>
            </a:r>
            <a:r>
              <a:rPr sz="3300" spc="160" dirty="0">
                <a:latin typeface="Calibri"/>
                <a:cs typeface="Calibri"/>
              </a:rPr>
              <a:t>приложение </a:t>
            </a:r>
            <a:r>
              <a:rPr sz="3300" spc="175" dirty="0">
                <a:latin typeface="Calibri"/>
                <a:cs typeface="Calibri"/>
              </a:rPr>
              <a:t>и </a:t>
            </a:r>
            <a:r>
              <a:rPr sz="3300" spc="155" dirty="0">
                <a:latin typeface="Calibri"/>
                <a:cs typeface="Calibri"/>
              </a:rPr>
              <a:t>платить </a:t>
            </a:r>
            <a:r>
              <a:rPr sz="3300" spc="140" dirty="0">
                <a:latin typeface="Calibri"/>
                <a:cs typeface="Calibri"/>
              </a:rPr>
              <a:t>за </a:t>
            </a:r>
            <a:r>
              <a:rPr sz="3300" spc="195" dirty="0">
                <a:latin typeface="Calibri"/>
                <a:cs typeface="Calibri"/>
              </a:rPr>
              <a:t>его  </a:t>
            </a:r>
            <a:r>
              <a:rPr sz="3300" spc="175" dirty="0">
                <a:latin typeface="Calibri"/>
                <a:cs typeface="Calibri"/>
              </a:rPr>
              <a:t>доработки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30" dirty="0">
                <a:latin typeface="Calibri"/>
                <a:cs typeface="Calibri"/>
              </a:rPr>
              <a:t>поддержку,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spc="210" dirty="0">
                <a:latin typeface="Calibri"/>
                <a:cs typeface="Calibri"/>
              </a:rPr>
              <a:t>что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сэкономит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инвестиции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20" dirty="0">
                <a:latin typeface="Calibri"/>
                <a:cs typeface="Calibri"/>
              </a:rPr>
              <a:t>в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90" dirty="0">
                <a:latin typeface="Calibri"/>
                <a:cs typeface="Calibri"/>
              </a:rPr>
              <a:t>разработку  </a:t>
            </a:r>
            <a:r>
              <a:rPr sz="3300" spc="155" dirty="0">
                <a:latin typeface="Calibri"/>
                <a:cs typeface="Calibri"/>
              </a:rPr>
              <a:t>приложения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</a:rPr>
              <a:t>около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55" dirty="0">
                <a:latin typeface="Calibri"/>
                <a:cs typeface="Calibri"/>
              </a:rPr>
              <a:t>700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30" dirty="0">
                <a:latin typeface="Calibri"/>
                <a:cs typeface="Calibri"/>
              </a:rPr>
              <a:t>тыс.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рублей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50" dirty="0">
                <a:latin typeface="Calibri"/>
                <a:cs typeface="Calibri"/>
              </a:rPr>
              <a:t>ежемесячное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spc="160" dirty="0">
                <a:latin typeface="Calibri"/>
                <a:cs typeface="Calibri"/>
              </a:rPr>
              <a:t>обслуживание  </a:t>
            </a:r>
            <a:r>
              <a:rPr sz="3300" spc="215" dirty="0">
                <a:latin typeface="Calibri"/>
                <a:cs typeface="Calibri"/>
              </a:rPr>
              <a:t>от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55" dirty="0">
                <a:latin typeface="Calibri"/>
                <a:cs typeface="Calibri"/>
              </a:rPr>
              <a:t>50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30" dirty="0">
                <a:latin typeface="Calibri"/>
                <a:cs typeface="Calibri"/>
              </a:rPr>
              <a:t>тыс.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50" dirty="0">
                <a:latin typeface="Calibri"/>
                <a:cs typeface="Calibri"/>
              </a:rPr>
              <a:t>рублей.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300" spc="150" dirty="0">
                <a:latin typeface="Calibri"/>
                <a:cs typeface="Calibri"/>
              </a:rPr>
              <a:t>Яндекс.Такси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spc="135" dirty="0">
                <a:latin typeface="Calibri"/>
                <a:cs typeface="Calibri"/>
              </a:rPr>
              <a:t>оказывает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бесплатную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170" dirty="0">
                <a:latin typeface="Calibri"/>
                <a:cs typeface="Calibri"/>
              </a:rPr>
              <a:t>техническую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</a:rPr>
              <a:t>поддержку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spc="110" dirty="0">
                <a:latin typeface="Calibri"/>
                <a:cs typeface="Calibri"/>
              </a:rPr>
              <a:t>24/7  </a:t>
            </a:r>
            <a:r>
              <a:rPr sz="3300" spc="85" dirty="0">
                <a:latin typeface="Calibri"/>
                <a:cs typeface="Calibri"/>
              </a:rPr>
              <a:t>для </a:t>
            </a:r>
            <a:r>
              <a:rPr sz="3300" spc="135" dirty="0">
                <a:latin typeface="Calibri"/>
                <a:cs typeface="Calibri"/>
              </a:rPr>
              <a:t>водителей, </a:t>
            </a:r>
            <a:r>
              <a:rPr sz="3300" spc="175" dirty="0">
                <a:latin typeface="Calibri"/>
                <a:cs typeface="Calibri"/>
              </a:rPr>
              <a:t>диспетчеров и </a:t>
            </a:r>
            <a:r>
              <a:rPr sz="3300" spc="170" dirty="0">
                <a:latin typeface="Calibri"/>
                <a:cs typeface="Calibri"/>
              </a:rPr>
              <a:t>администраторов, </a:t>
            </a:r>
            <a:r>
              <a:rPr sz="3300" spc="165" dirty="0">
                <a:latin typeface="Calibri"/>
                <a:cs typeface="Calibri"/>
              </a:rPr>
              <a:t>проведет  </a:t>
            </a:r>
            <a:r>
              <a:rPr sz="3300" spc="145" dirty="0">
                <a:latin typeface="Calibri"/>
                <a:cs typeface="Calibri"/>
              </a:rPr>
              <a:t>необходимое </a:t>
            </a:r>
            <a:r>
              <a:rPr sz="3300" spc="165" dirty="0">
                <a:latin typeface="Calibri"/>
                <a:cs typeface="Calibri"/>
              </a:rPr>
              <a:t>обучение </a:t>
            </a:r>
            <a:r>
              <a:rPr sz="3300" spc="175" dirty="0">
                <a:latin typeface="Calibri"/>
                <a:cs typeface="Calibri"/>
              </a:rPr>
              <a:t>и передаст </a:t>
            </a:r>
            <a:r>
              <a:rPr sz="3300" spc="120" dirty="0">
                <a:latin typeface="Calibri"/>
                <a:cs typeface="Calibri"/>
              </a:rPr>
              <a:t>макеты </a:t>
            </a:r>
            <a:r>
              <a:rPr sz="3300" spc="85" dirty="0">
                <a:latin typeface="Calibri"/>
                <a:cs typeface="Calibri"/>
              </a:rPr>
              <a:t>для </a:t>
            </a:r>
            <a:r>
              <a:rPr sz="3300" spc="170" dirty="0">
                <a:latin typeface="Calibri"/>
                <a:cs typeface="Calibri"/>
              </a:rPr>
              <a:t>всех </a:t>
            </a:r>
            <a:r>
              <a:rPr sz="3300" spc="125" dirty="0">
                <a:latin typeface="Calibri"/>
                <a:cs typeface="Calibri"/>
              </a:rPr>
              <a:t>видов  </a:t>
            </a:r>
            <a:r>
              <a:rPr sz="3300" spc="160" dirty="0">
                <a:latin typeface="Calibri"/>
                <a:cs typeface="Calibri"/>
              </a:rPr>
              <a:t>рекламного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</a:rPr>
              <a:t>продвижения.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36577" y="1724999"/>
            <a:ext cx="4521200" cy="9211310"/>
          </a:xfrm>
          <a:custGeom>
            <a:avLst/>
            <a:gdLst/>
            <a:ahLst/>
            <a:cxnLst/>
            <a:rect l="l" t="t" r="r" b="b"/>
            <a:pathLst>
              <a:path w="4521200" h="9211310">
                <a:moveTo>
                  <a:pt x="3873319" y="0"/>
                </a:moveTo>
                <a:lnTo>
                  <a:pt x="700554" y="0"/>
                </a:lnTo>
                <a:lnTo>
                  <a:pt x="673272" y="952"/>
                </a:lnTo>
                <a:lnTo>
                  <a:pt x="625966" y="5925"/>
                </a:lnTo>
                <a:lnTo>
                  <a:pt x="579691" y="14077"/>
                </a:lnTo>
                <a:lnTo>
                  <a:pt x="534559" y="25294"/>
                </a:lnTo>
                <a:lnTo>
                  <a:pt x="490685" y="39465"/>
                </a:lnTo>
                <a:lnTo>
                  <a:pt x="448184" y="56477"/>
                </a:lnTo>
                <a:lnTo>
                  <a:pt x="407170" y="76217"/>
                </a:lnTo>
                <a:lnTo>
                  <a:pt x="367756" y="98574"/>
                </a:lnTo>
                <a:lnTo>
                  <a:pt x="330057" y="123434"/>
                </a:lnTo>
                <a:lnTo>
                  <a:pt x="294188" y="150685"/>
                </a:lnTo>
                <a:lnTo>
                  <a:pt x="260262" y="180215"/>
                </a:lnTo>
                <a:lnTo>
                  <a:pt x="228394" y="211912"/>
                </a:lnTo>
                <a:lnTo>
                  <a:pt x="198698" y="245663"/>
                </a:lnTo>
                <a:lnTo>
                  <a:pt x="171288" y="281355"/>
                </a:lnTo>
                <a:lnTo>
                  <a:pt x="146278" y="318876"/>
                </a:lnTo>
                <a:lnTo>
                  <a:pt x="123783" y="358114"/>
                </a:lnTo>
                <a:lnTo>
                  <a:pt x="103917" y="398957"/>
                </a:lnTo>
                <a:lnTo>
                  <a:pt x="86794" y="441291"/>
                </a:lnTo>
                <a:lnTo>
                  <a:pt x="72528" y="485004"/>
                </a:lnTo>
                <a:lnTo>
                  <a:pt x="61233" y="529985"/>
                </a:lnTo>
                <a:lnTo>
                  <a:pt x="53024" y="576120"/>
                </a:lnTo>
                <a:lnTo>
                  <a:pt x="48015" y="623297"/>
                </a:lnTo>
                <a:lnTo>
                  <a:pt x="46320" y="671404"/>
                </a:lnTo>
                <a:lnTo>
                  <a:pt x="46320" y="1173522"/>
                </a:lnTo>
                <a:lnTo>
                  <a:pt x="4710" y="1173522"/>
                </a:lnTo>
                <a:lnTo>
                  <a:pt x="0" y="1178221"/>
                </a:lnTo>
                <a:lnTo>
                  <a:pt x="0" y="1539353"/>
                </a:lnTo>
                <a:lnTo>
                  <a:pt x="4710" y="1544053"/>
                </a:lnTo>
                <a:lnTo>
                  <a:pt x="46320" y="1544053"/>
                </a:lnTo>
                <a:lnTo>
                  <a:pt x="46320" y="1956880"/>
                </a:lnTo>
                <a:lnTo>
                  <a:pt x="4710" y="1956880"/>
                </a:lnTo>
                <a:lnTo>
                  <a:pt x="0" y="1961579"/>
                </a:lnTo>
                <a:lnTo>
                  <a:pt x="0" y="2640816"/>
                </a:lnTo>
                <a:lnTo>
                  <a:pt x="4710" y="2646247"/>
                </a:lnTo>
                <a:lnTo>
                  <a:pt x="46320" y="2646247"/>
                </a:lnTo>
                <a:lnTo>
                  <a:pt x="46320" y="2803002"/>
                </a:lnTo>
                <a:lnTo>
                  <a:pt x="4710" y="2803002"/>
                </a:lnTo>
                <a:lnTo>
                  <a:pt x="0" y="2807701"/>
                </a:lnTo>
                <a:lnTo>
                  <a:pt x="0" y="3486834"/>
                </a:lnTo>
                <a:lnTo>
                  <a:pt x="4710" y="3492369"/>
                </a:lnTo>
                <a:lnTo>
                  <a:pt x="46320" y="3492369"/>
                </a:lnTo>
                <a:lnTo>
                  <a:pt x="46321" y="8537344"/>
                </a:lnTo>
                <a:lnTo>
                  <a:pt x="48016" y="8585461"/>
                </a:lnTo>
                <a:lnTo>
                  <a:pt x="53025" y="8632665"/>
                </a:lnTo>
                <a:lnTo>
                  <a:pt x="61234" y="8678841"/>
                </a:lnTo>
                <a:lnTo>
                  <a:pt x="72529" y="8723875"/>
                </a:lnTo>
                <a:lnTo>
                  <a:pt x="86795" y="8767654"/>
                </a:lnTo>
                <a:lnTo>
                  <a:pt x="103918" y="8810063"/>
                </a:lnTo>
                <a:lnTo>
                  <a:pt x="123784" y="8850989"/>
                </a:lnTo>
                <a:lnTo>
                  <a:pt x="146279" y="8890317"/>
                </a:lnTo>
                <a:lnTo>
                  <a:pt x="171289" y="8927934"/>
                </a:lnTo>
                <a:lnTo>
                  <a:pt x="198699" y="8963726"/>
                </a:lnTo>
                <a:lnTo>
                  <a:pt x="228395" y="8997578"/>
                </a:lnTo>
                <a:lnTo>
                  <a:pt x="260263" y="9029377"/>
                </a:lnTo>
                <a:lnTo>
                  <a:pt x="294189" y="9059009"/>
                </a:lnTo>
                <a:lnTo>
                  <a:pt x="330058" y="9086360"/>
                </a:lnTo>
                <a:lnTo>
                  <a:pt x="367757" y="9111315"/>
                </a:lnTo>
                <a:lnTo>
                  <a:pt x="407171" y="9133762"/>
                </a:lnTo>
                <a:lnTo>
                  <a:pt x="448185" y="9153585"/>
                </a:lnTo>
                <a:lnTo>
                  <a:pt x="490686" y="9170671"/>
                </a:lnTo>
                <a:lnTo>
                  <a:pt x="534560" y="9184906"/>
                </a:lnTo>
                <a:lnTo>
                  <a:pt x="579692" y="9196177"/>
                </a:lnTo>
                <a:lnTo>
                  <a:pt x="625968" y="9204368"/>
                </a:lnTo>
                <a:lnTo>
                  <a:pt x="673273" y="9209366"/>
                </a:lnTo>
                <a:lnTo>
                  <a:pt x="721476" y="9211057"/>
                </a:lnTo>
                <a:lnTo>
                  <a:pt x="3852445" y="9211057"/>
                </a:lnTo>
                <a:lnTo>
                  <a:pt x="3900542" y="9209366"/>
                </a:lnTo>
                <a:lnTo>
                  <a:pt x="3947753" y="9204368"/>
                </a:lnTo>
                <a:lnTo>
                  <a:pt x="3993944" y="9196177"/>
                </a:lnTo>
                <a:lnTo>
                  <a:pt x="4038999" y="9184906"/>
                </a:lnTo>
                <a:lnTo>
                  <a:pt x="4082806" y="9170671"/>
                </a:lnTo>
                <a:lnTo>
                  <a:pt x="4125248" y="9153585"/>
                </a:lnTo>
                <a:lnTo>
                  <a:pt x="4166211" y="9133762"/>
                </a:lnTo>
                <a:lnTo>
                  <a:pt x="4205580" y="9111315"/>
                </a:lnTo>
                <a:lnTo>
                  <a:pt x="4243241" y="9086360"/>
                </a:lnTo>
                <a:lnTo>
                  <a:pt x="4279078" y="9059009"/>
                </a:lnTo>
                <a:lnTo>
                  <a:pt x="4312978" y="9029377"/>
                </a:lnTo>
                <a:lnTo>
                  <a:pt x="4344825" y="8997578"/>
                </a:lnTo>
                <a:lnTo>
                  <a:pt x="4374505" y="8963726"/>
                </a:lnTo>
                <a:lnTo>
                  <a:pt x="4401903" y="8927934"/>
                </a:lnTo>
                <a:lnTo>
                  <a:pt x="4426903" y="8890317"/>
                </a:lnTo>
                <a:lnTo>
                  <a:pt x="4449392" y="8850989"/>
                </a:lnTo>
                <a:lnTo>
                  <a:pt x="4469255" y="8810063"/>
                </a:lnTo>
                <a:lnTo>
                  <a:pt x="4486377" y="8767654"/>
                </a:lnTo>
                <a:lnTo>
                  <a:pt x="4500643" y="8723875"/>
                </a:lnTo>
                <a:lnTo>
                  <a:pt x="4511939" y="8678841"/>
                </a:lnTo>
                <a:lnTo>
                  <a:pt x="4520149" y="8632665"/>
                </a:lnTo>
                <a:lnTo>
                  <a:pt x="4521203" y="8622731"/>
                </a:lnTo>
                <a:lnTo>
                  <a:pt x="4521203" y="8103328"/>
                </a:lnTo>
                <a:lnTo>
                  <a:pt x="318742" y="8103328"/>
                </a:lnTo>
                <a:lnTo>
                  <a:pt x="318741" y="1126527"/>
                </a:lnTo>
                <a:lnTo>
                  <a:pt x="4521202" y="1126527"/>
                </a:lnTo>
                <a:lnTo>
                  <a:pt x="4521202" y="586048"/>
                </a:lnTo>
                <a:lnTo>
                  <a:pt x="4511938" y="529985"/>
                </a:lnTo>
                <a:lnTo>
                  <a:pt x="4500642" y="485004"/>
                </a:lnTo>
                <a:lnTo>
                  <a:pt x="4486376" y="441291"/>
                </a:lnTo>
                <a:lnTo>
                  <a:pt x="4469254" y="398957"/>
                </a:lnTo>
                <a:lnTo>
                  <a:pt x="4449391" y="358114"/>
                </a:lnTo>
                <a:lnTo>
                  <a:pt x="4426902" y="318876"/>
                </a:lnTo>
                <a:lnTo>
                  <a:pt x="4401901" y="281355"/>
                </a:lnTo>
                <a:lnTo>
                  <a:pt x="4374504" y="245663"/>
                </a:lnTo>
                <a:lnTo>
                  <a:pt x="4344824" y="211912"/>
                </a:lnTo>
                <a:lnTo>
                  <a:pt x="4312977" y="180215"/>
                </a:lnTo>
                <a:lnTo>
                  <a:pt x="4279077" y="150685"/>
                </a:lnTo>
                <a:lnTo>
                  <a:pt x="4243240" y="123434"/>
                </a:lnTo>
                <a:lnTo>
                  <a:pt x="4205579" y="98574"/>
                </a:lnTo>
                <a:lnTo>
                  <a:pt x="4166209" y="76217"/>
                </a:lnTo>
                <a:lnTo>
                  <a:pt x="4125246" y="56477"/>
                </a:lnTo>
                <a:lnTo>
                  <a:pt x="4082804" y="39465"/>
                </a:lnTo>
                <a:lnTo>
                  <a:pt x="4038998" y="25294"/>
                </a:lnTo>
                <a:lnTo>
                  <a:pt x="3993942" y="14077"/>
                </a:lnTo>
                <a:lnTo>
                  <a:pt x="3947752" y="5925"/>
                </a:lnTo>
                <a:lnTo>
                  <a:pt x="3900541" y="952"/>
                </a:lnTo>
                <a:lnTo>
                  <a:pt x="3873319" y="0"/>
                </a:lnTo>
                <a:close/>
              </a:path>
              <a:path w="4521200" h="9211310">
                <a:moveTo>
                  <a:pt x="4521202" y="1126527"/>
                </a:moveTo>
                <a:lnTo>
                  <a:pt x="4254424" y="1126527"/>
                </a:lnTo>
                <a:lnTo>
                  <a:pt x="4254425" y="8103328"/>
                </a:lnTo>
                <a:lnTo>
                  <a:pt x="4521203" y="8103328"/>
                </a:lnTo>
                <a:lnTo>
                  <a:pt x="4521202" y="1126527"/>
                </a:lnTo>
                <a:close/>
              </a:path>
            </a:pathLst>
          </a:custGeom>
          <a:solidFill>
            <a:srgbClr val="0D1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6284" y="1775128"/>
            <a:ext cx="4373245" cy="9103995"/>
          </a:xfrm>
          <a:custGeom>
            <a:avLst/>
            <a:gdLst/>
            <a:ahLst/>
            <a:cxnLst/>
            <a:rect l="l" t="t" r="r" b="b"/>
            <a:pathLst>
              <a:path w="4373244" h="9103995">
                <a:moveTo>
                  <a:pt x="3737753" y="0"/>
                </a:moveTo>
                <a:lnTo>
                  <a:pt x="635131" y="0"/>
                </a:lnTo>
                <a:lnTo>
                  <a:pt x="587710" y="1742"/>
                </a:lnTo>
                <a:lnTo>
                  <a:pt x="541240" y="6885"/>
                </a:lnTo>
                <a:lnTo>
                  <a:pt x="495841" y="15307"/>
                </a:lnTo>
                <a:lnTo>
                  <a:pt x="451638" y="26884"/>
                </a:lnTo>
                <a:lnTo>
                  <a:pt x="408752" y="41491"/>
                </a:lnTo>
                <a:lnTo>
                  <a:pt x="367306" y="59006"/>
                </a:lnTo>
                <a:lnTo>
                  <a:pt x="327422" y="79304"/>
                </a:lnTo>
                <a:lnTo>
                  <a:pt x="289224" y="102263"/>
                </a:lnTo>
                <a:lnTo>
                  <a:pt x="252833" y="127759"/>
                </a:lnTo>
                <a:lnTo>
                  <a:pt x="218295" y="155740"/>
                </a:lnTo>
                <a:lnTo>
                  <a:pt x="185965" y="185865"/>
                </a:lnTo>
                <a:lnTo>
                  <a:pt x="155732" y="218229"/>
                </a:lnTo>
                <a:lnTo>
                  <a:pt x="127797" y="252636"/>
                </a:lnTo>
                <a:lnTo>
                  <a:pt x="102282" y="288961"/>
                </a:lnTo>
                <a:lnTo>
                  <a:pt x="79310" y="327081"/>
                </a:lnTo>
                <a:lnTo>
                  <a:pt x="59004" y="366873"/>
                </a:lnTo>
                <a:lnTo>
                  <a:pt x="41485" y="408213"/>
                </a:lnTo>
                <a:lnTo>
                  <a:pt x="26877" y="450977"/>
                </a:lnTo>
                <a:lnTo>
                  <a:pt x="15302" y="495043"/>
                </a:lnTo>
                <a:lnTo>
                  <a:pt x="6882" y="540285"/>
                </a:lnTo>
                <a:lnTo>
                  <a:pt x="1741" y="586582"/>
                </a:lnTo>
                <a:lnTo>
                  <a:pt x="0" y="633808"/>
                </a:lnTo>
                <a:lnTo>
                  <a:pt x="0" y="8469984"/>
                </a:lnTo>
                <a:lnTo>
                  <a:pt x="1742" y="8517303"/>
                </a:lnTo>
                <a:lnTo>
                  <a:pt x="6883" y="8563673"/>
                </a:lnTo>
                <a:lnTo>
                  <a:pt x="15303" y="8608973"/>
                </a:lnTo>
                <a:lnTo>
                  <a:pt x="26878" y="8653081"/>
                </a:lnTo>
                <a:lnTo>
                  <a:pt x="41486" y="8695874"/>
                </a:lnTo>
                <a:lnTo>
                  <a:pt x="59005" y="8737231"/>
                </a:lnTo>
                <a:lnTo>
                  <a:pt x="79312" y="8777028"/>
                </a:lnTo>
                <a:lnTo>
                  <a:pt x="102283" y="8815144"/>
                </a:lnTo>
                <a:lnTo>
                  <a:pt x="127798" y="8851456"/>
                </a:lnTo>
                <a:lnTo>
                  <a:pt x="155733" y="8885842"/>
                </a:lnTo>
                <a:lnTo>
                  <a:pt x="185966" y="8918179"/>
                </a:lnTo>
                <a:lnTo>
                  <a:pt x="218374" y="8948347"/>
                </a:lnTo>
                <a:lnTo>
                  <a:pt x="252834" y="8976221"/>
                </a:lnTo>
                <a:lnTo>
                  <a:pt x="289225" y="9001680"/>
                </a:lnTo>
                <a:lnTo>
                  <a:pt x="327423" y="9024603"/>
                </a:lnTo>
                <a:lnTo>
                  <a:pt x="367307" y="9044865"/>
                </a:lnTo>
                <a:lnTo>
                  <a:pt x="408753" y="9062346"/>
                </a:lnTo>
                <a:lnTo>
                  <a:pt x="451639" y="9076922"/>
                </a:lnTo>
                <a:lnTo>
                  <a:pt x="495842" y="9088472"/>
                </a:lnTo>
                <a:lnTo>
                  <a:pt x="541241" y="9096874"/>
                </a:lnTo>
                <a:lnTo>
                  <a:pt x="587712" y="9102004"/>
                </a:lnTo>
                <a:lnTo>
                  <a:pt x="635132" y="9103742"/>
                </a:lnTo>
                <a:lnTo>
                  <a:pt x="3737754" y="9103742"/>
                </a:lnTo>
                <a:lnTo>
                  <a:pt x="3785174" y="9102004"/>
                </a:lnTo>
                <a:lnTo>
                  <a:pt x="3831644" y="9096874"/>
                </a:lnTo>
                <a:lnTo>
                  <a:pt x="3877043" y="9088472"/>
                </a:lnTo>
                <a:lnTo>
                  <a:pt x="3899553" y="9082591"/>
                </a:lnTo>
                <a:lnTo>
                  <a:pt x="634347" y="9082591"/>
                </a:lnTo>
                <a:lnTo>
                  <a:pt x="586358" y="9080748"/>
                </a:lnTo>
                <a:lnTo>
                  <a:pt x="539380" y="9075311"/>
                </a:lnTo>
                <a:lnTo>
                  <a:pt x="493551" y="9066416"/>
                </a:lnTo>
                <a:lnTo>
                  <a:pt x="449007" y="9054198"/>
                </a:lnTo>
                <a:lnTo>
                  <a:pt x="405884" y="9038794"/>
                </a:lnTo>
                <a:lnTo>
                  <a:pt x="364318" y="9020339"/>
                </a:lnTo>
                <a:lnTo>
                  <a:pt x="324445" y="8998971"/>
                </a:lnTo>
                <a:lnTo>
                  <a:pt x="286403" y="8974824"/>
                </a:lnTo>
                <a:lnTo>
                  <a:pt x="250327" y="8948035"/>
                </a:lnTo>
                <a:lnTo>
                  <a:pt x="216354" y="8918739"/>
                </a:lnTo>
                <a:lnTo>
                  <a:pt x="184620" y="8887074"/>
                </a:lnTo>
                <a:lnTo>
                  <a:pt x="155261" y="8853174"/>
                </a:lnTo>
                <a:lnTo>
                  <a:pt x="128413" y="8817176"/>
                </a:lnTo>
                <a:lnTo>
                  <a:pt x="104214" y="8779216"/>
                </a:lnTo>
                <a:lnTo>
                  <a:pt x="82799" y="8739430"/>
                </a:lnTo>
                <a:lnTo>
                  <a:pt x="64304" y="8697954"/>
                </a:lnTo>
                <a:lnTo>
                  <a:pt x="48867" y="8654924"/>
                </a:lnTo>
                <a:lnTo>
                  <a:pt x="36622" y="8610476"/>
                </a:lnTo>
                <a:lnTo>
                  <a:pt x="27708" y="8564746"/>
                </a:lnTo>
                <a:lnTo>
                  <a:pt x="22259" y="8517870"/>
                </a:lnTo>
                <a:lnTo>
                  <a:pt x="20412" y="8469984"/>
                </a:lnTo>
                <a:lnTo>
                  <a:pt x="20411" y="633808"/>
                </a:lnTo>
                <a:lnTo>
                  <a:pt x="22258" y="585915"/>
                </a:lnTo>
                <a:lnTo>
                  <a:pt x="27707" y="539034"/>
                </a:lnTo>
                <a:lnTo>
                  <a:pt x="36621" y="493300"/>
                </a:lnTo>
                <a:lnTo>
                  <a:pt x="48866" y="448849"/>
                </a:lnTo>
                <a:lnTo>
                  <a:pt x="64303" y="405816"/>
                </a:lnTo>
                <a:lnTo>
                  <a:pt x="82798" y="364339"/>
                </a:lnTo>
                <a:lnTo>
                  <a:pt x="104213" y="324553"/>
                </a:lnTo>
                <a:lnTo>
                  <a:pt x="128412" y="286593"/>
                </a:lnTo>
                <a:lnTo>
                  <a:pt x="155260" y="250596"/>
                </a:lnTo>
                <a:lnTo>
                  <a:pt x="184619" y="216697"/>
                </a:lnTo>
                <a:lnTo>
                  <a:pt x="216353" y="185033"/>
                </a:lnTo>
                <a:lnTo>
                  <a:pt x="250424" y="155667"/>
                </a:lnTo>
                <a:lnTo>
                  <a:pt x="286402" y="128953"/>
                </a:lnTo>
                <a:lnTo>
                  <a:pt x="324444" y="104808"/>
                </a:lnTo>
                <a:lnTo>
                  <a:pt x="364317" y="83442"/>
                </a:lnTo>
                <a:lnTo>
                  <a:pt x="405883" y="64990"/>
                </a:lnTo>
                <a:lnTo>
                  <a:pt x="449006" y="49588"/>
                </a:lnTo>
                <a:lnTo>
                  <a:pt x="493550" y="37372"/>
                </a:lnTo>
                <a:lnTo>
                  <a:pt x="539379" y="28478"/>
                </a:lnTo>
                <a:lnTo>
                  <a:pt x="586357" y="23042"/>
                </a:lnTo>
                <a:lnTo>
                  <a:pt x="634346" y="21200"/>
                </a:lnTo>
                <a:lnTo>
                  <a:pt x="3899542" y="21200"/>
                </a:lnTo>
                <a:lnTo>
                  <a:pt x="3877042" y="15307"/>
                </a:lnTo>
                <a:lnTo>
                  <a:pt x="3831643" y="6885"/>
                </a:lnTo>
                <a:lnTo>
                  <a:pt x="3785172" y="1742"/>
                </a:lnTo>
                <a:lnTo>
                  <a:pt x="3737753" y="0"/>
                </a:lnTo>
                <a:close/>
              </a:path>
              <a:path w="4373244" h="9103995">
                <a:moveTo>
                  <a:pt x="3899542" y="21200"/>
                </a:moveTo>
                <a:lnTo>
                  <a:pt x="3739323" y="21200"/>
                </a:lnTo>
                <a:lnTo>
                  <a:pt x="3787324" y="23042"/>
                </a:lnTo>
                <a:lnTo>
                  <a:pt x="3834323" y="28478"/>
                </a:lnTo>
                <a:lnTo>
                  <a:pt x="3880181" y="37372"/>
                </a:lnTo>
                <a:lnTo>
                  <a:pt x="3924762" y="49588"/>
                </a:lnTo>
                <a:lnTo>
                  <a:pt x="3967928" y="64990"/>
                </a:lnTo>
                <a:lnTo>
                  <a:pt x="4009541" y="83442"/>
                </a:lnTo>
                <a:lnTo>
                  <a:pt x="4049465" y="104808"/>
                </a:lnTo>
                <a:lnTo>
                  <a:pt x="4087562" y="128953"/>
                </a:lnTo>
                <a:lnTo>
                  <a:pt x="4123694" y="155740"/>
                </a:lnTo>
                <a:lnTo>
                  <a:pt x="4157725" y="185033"/>
                </a:lnTo>
                <a:lnTo>
                  <a:pt x="4189518" y="216697"/>
                </a:lnTo>
                <a:lnTo>
                  <a:pt x="4218934" y="250596"/>
                </a:lnTo>
                <a:lnTo>
                  <a:pt x="4245836" y="286593"/>
                </a:lnTo>
                <a:lnTo>
                  <a:pt x="4270088" y="324553"/>
                </a:lnTo>
                <a:lnTo>
                  <a:pt x="4291552" y="364339"/>
                </a:lnTo>
                <a:lnTo>
                  <a:pt x="4310090" y="405816"/>
                </a:lnTo>
                <a:lnTo>
                  <a:pt x="4325566" y="448849"/>
                </a:lnTo>
                <a:lnTo>
                  <a:pt x="4337841" y="493300"/>
                </a:lnTo>
                <a:lnTo>
                  <a:pt x="4346780" y="539034"/>
                </a:lnTo>
                <a:lnTo>
                  <a:pt x="4352243" y="585915"/>
                </a:lnTo>
                <a:lnTo>
                  <a:pt x="4354095" y="633808"/>
                </a:lnTo>
                <a:lnTo>
                  <a:pt x="4354096" y="8469984"/>
                </a:lnTo>
                <a:lnTo>
                  <a:pt x="4352244" y="8517870"/>
                </a:lnTo>
                <a:lnTo>
                  <a:pt x="4346781" y="8564746"/>
                </a:lnTo>
                <a:lnTo>
                  <a:pt x="4337842" y="8610476"/>
                </a:lnTo>
                <a:lnTo>
                  <a:pt x="4325567" y="8654924"/>
                </a:lnTo>
                <a:lnTo>
                  <a:pt x="4310091" y="8697954"/>
                </a:lnTo>
                <a:lnTo>
                  <a:pt x="4291553" y="8739430"/>
                </a:lnTo>
                <a:lnTo>
                  <a:pt x="4270089" y="8779216"/>
                </a:lnTo>
                <a:lnTo>
                  <a:pt x="4245837" y="8817176"/>
                </a:lnTo>
                <a:lnTo>
                  <a:pt x="4218935" y="8853174"/>
                </a:lnTo>
                <a:lnTo>
                  <a:pt x="4189519" y="8887074"/>
                </a:lnTo>
                <a:lnTo>
                  <a:pt x="4157726" y="8918739"/>
                </a:lnTo>
                <a:lnTo>
                  <a:pt x="4123695" y="8948035"/>
                </a:lnTo>
                <a:lnTo>
                  <a:pt x="4087563" y="8974824"/>
                </a:lnTo>
                <a:lnTo>
                  <a:pt x="4049466" y="8998971"/>
                </a:lnTo>
                <a:lnTo>
                  <a:pt x="4009542" y="9020339"/>
                </a:lnTo>
                <a:lnTo>
                  <a:pt x="3967929" y="9038794"/>
                </a:lnTo>
                <a:lnTo>
                  <a:pt x="3924763" y="9054198"/>
                </a:lnTo>
                <a:lnTo>
                  <a:pt x="3880183" y="9066416"/>
                </a:lnTo>
                <a:lnTo>
                  <a:pt x="3834324" y="9075311"/>
                </a:lnTo>
                <a:lnTo>
                  <a:pt x="3787326" y="9080748"/>
                </a:lnTo>
                <a:lnTo>
                  <a:pt x="3739324" y="9082591"/>
                </a:lnTo>
                <a:lnTo>
                  <a:pt x="3899553" y="9082591"/>
                </a:lnTo>
                <a:lnTo>
                  <a:pt x="3964136" y="9062346"/>
                </a:lnTo>
                <a:lnTo>
                  <a:pt x="4005584" y="9044865"/>
                </a:lnTo>
                <a:lnTo>
                  <a:pt x="4045470" y="9024603"/>
                </a:lnTo>
                <a:lnTo>
                  <a:pt x="4083671" y="9001680"/>
                </a:lnTo>
                <a:lnTo>
                  <a:pt x="4120065" y="8976221"/>
                </a:lnTo>
                <a:lnTo>
                  <a:pt x="4154529" y="8948347"/>
                </a:lnTo>
                <a:lnTo>
                  <a:pt x="4186941" y="8918179"/>
                </a:lnTo>
                <a:lnTo>
                  <a:pt x="4217178" y="8885842"/>
                </a:lnTo>
                <a:lnTo>
                  <a:pt x="4245116" y="8851456"/>
                </a:lnTo>
                <a:lnTo>
                  <a:pt x="4270634" y="8815144"/>
                </a:lnTo>
                <a:lnTo>
                  <a:pt x="4293610" y="8777028"/>
                </a:lnTo>
                <a:lnTo>
                  <a:pt x="4313920" y="8737231"/>
                </a:lnTo>
                <a:lnTo>
                  <a:pt x="4331441" y="8695874"/>
                </a:lnTo>
                <a:lnTo>
                  <a:pt x="4346052" y="8653081"/>
                </a:lnTo>
                <a:lnTo>
                  <a:pt x="4357629" y="8608973"/>
                </a:lnTo>
                <a:lnTo>
                  <a:pt x="4366051" y="8563673"/>
                </a:lnTo>
                <a:lnTo>
                  <a:pt x="4371193" y="8517303"/>
                </a:lnTo>
                <a:lnTo>
                  <a:pt x="4372935" y="8469984"/>
                </a:lnTo>
                <a:lnTo>
                  <a:pt x="4372934" y="633808"/>
                </a:lnTo>
                <a:lnTo>
                  <a:pt x="4371192" y="586582"/>
                </a:lnTo>
                <a:lnTo>
                  <a:pt x="4366050" y="540285"/>
                </a:lnTo>
                <a:lnTo>
                  <a:pt x="4357628" y="495043"/>
                </a:lnTo>
                <a:lnTo>
                  <a:pt x="4346051" y="450977"/>
                </a:lnTo>
                <a:lnTo>
                  <a:pt x="4331440" y="408213"/>
                </a:lnTo>
                <a:lnTo>
                  <a:pt x="4313919" y="366873"/>
                </a:lnTo>
                <a:lnTo>
                  <a:pt x="4293609" y="327081"/>
                </a:lnTo>
                <a:lnTo>
                  <a:pt x="4270633" y="288961"/>
                </a:lnTo>
                <a:lnTo>
                  <a:pt x="4245115" y="252636"/>
                </a:lnTo>
                <a:lnTo>
                  <a:pt x="4217176" y="218229"/>
                </a:lnTo>
                <a:lnTo>
                  <a:pt x="4186940" y="185865"/>
                </a:lnTo>
                <a:lnTo>
                  <a:pt x="4154528" y="155667"/>
                </a:lnTo>
                <a:lnTo>
                  <a:pt x="4120064" y="127759"/>
                </a:lnTo>
                <a:lnTo>
                  <a:pt x="4083670" y="102263"/>
                </a:lnTo>
                <a:lnTo>
                  <a:pt x="4045469" y="79304"/>
                </a:lnTo>
                <a:lnTo>
                  <a:pt x="4005583" y="59006"/>
                </a:lnTo>
                <a:lnTo>
                  <a:pt x="3964134" y="41491"/>
                </a:lnTo>
                <a:lnTo>
                  <a:pt x="3921247" y="26884"/>
                </a:lnTo>
                <a:lnTo>
                  <a:pt x="3899542" y="2120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36284" y="1775128"/>
            <a:ext cx="4373245" cy="9103995"/>
          </a:xfrm>
          <a:custGeom>
            <a:avLst/>
            <a:gdLst/>
            <a:ahLst/>
            <a:cxnLst/>
            <a:rect l="l" t="t" r="r" b="b"/>
            <a:pathLst>
              <a:path w="4373244" h="9103995">
                <a:moveTo>
                  <a:pt x="3737752" y="0"/>
                </a:moveTo>
                <a:lnTo>
                  <a:pt x="635130" y="0"/>
                </a:lnTo>
                <a:lnTo>
                  <a:pt x="587709" y="1742"/>
                </a:lnTo>
                <a:lnTo>
                  <a:pt x="541239" y="6886"/>
                </a:lnTo>
                <a:lnTo>
                  <a:pt x="495840" y="15309"/>
                </a:lnTo>
                <a:lnTo>
                  <a:pt x="451637" y="26888"/>
                </a:lnTo>
                <a:lnTo>
                  <a:pt x="408751" y="41500"/>
                </a:lnTo>
                <a:lnTo>
                  <a:pt x="367305" y="59021"/>
                </a:lnTo>
                <a:lnTo>
                  <a:pt x="327421" y="79328"/>
                </a:lnTo>
                <a:lnTo>
                  <a:pt x="289223" y="102298"/>
                </a:lnTo>
                <a:lnTo>
                  <a:pt x="252832" y="127809"/>
                </a:lnTo>
                <a:lnTo>
                  <a:pt x="218367" y="155740"/>
                </a:lnTo>
                <a:lnTo>
                  <a:pt x="185964" y="185957"/>
                </a:lnTo>
                <a:lnTo>
                  <a:pt x="155731" y="218348"/>
                </a:lnTo>
                <a:lnTo>
                  <a:pt x="127796" y="252787"/>
                </a:lnTo>
                <a:lnTo>
                  <a:pt x="102281" y="289149"/>
                </a:lnTo>
                <a:lnTo>
                  <a:pt x="79310" y="327313"/>
                </a:lnTo>
                <a:lnTo>
                  <a:pt x="59003" y="367154"/>
                </a:lnTo>
                <a:lnTo>
                  <a:pt x="41484" y="408550"/>
                </a:lnTo>
                <a:lnTo>
                  <a:pt x="26876" y="451378"/>
                </a:lnTo>
                <a:lnTo>
                  <a:pt x="15301" y="495514"/>
                </a:lnTo>
                <a:lnTo>
                  <a:pt x="6881" y="540835"/>
                </a:lnTo>
                <a:lnTo>
                  <a:pt x="1740" y="587217"/>
                </a:lnTo>
                <a:lnTo>
                  <a:pt x="25" y="633808"/>
                </a:lnTo>
                <a:lnTo>
                  <a:pt x="0" y="8469984"/>
                </a:lnTo>
                <a:lnTo>
                  <a:pt x="1741" y="8517303"/>
                </a:lnTo>
                <a:lnTo>
                  <a:pt x="6882" y="8563673"/>
                </a:lnTo>
                <a:lnTo>
                  <a:pt x="15302" y="8608973"/>
                </a:lnTo>
                <a:lnTo>
                  <a:pt x="26877" y="8653081"/>
                </a:lnTo>
                <a:lnTo>
                  <a:pt x="41485" y="8695874"/>
                </a:lnTo>
                <a:lnTo>
                  <a:pt x="59004" y="8737231"/>
                </a:lnTo>
                <a:lnTo>
                  <a:pt x="79311" y="8777028"/>
                </a:lnTo>
                <a:lnTo>
                  <a:pt x="102282" y="8815144"/>
                </a:lnTo>
                <a:lnTo>
                  <a:pt x="127797" y="8851456"/>
                </a:lnTo>
                <a:lnTo>
                  <a:pt x="155732" y="8885842"/>
                </a:lnTo>
                <a:lnTo>
                  <a:pt x="185965" y="8918179"/>
                </a:lnTo>
                <a:lnTo>
                  <a:pt x="218373" y="8948347"/>
                </a:lnTo>
                <a:lnTo>
                  <a:pt x="252833" y="8976221"/>
                </a:lnTo>
                <a:lnTo>
                  <a:pt x="289224" y="9001680"/>
                </a:lnTo>
                <a:lnTo>
                  <a:pt x="327422" y="9024603"/>
                </a:lnTo>
                <a:lnTo>
                  <a:pt x="367306" y="9044865"/>
                </a:lnTo>
                <a:lnTo>
                  <a:pt x="408752" y="9062346"/>
                </a:lnTo>
                <a:lnTo>
                  <a:pt x="451638" y="9076922"/>
                </a:lnTo>
                <a:lnTo>
                  <a:pt x="495841" y="9088472"/>
                </a:lnTo>
                <a:lnTo>
                  <a:pt x="541240" y="9096874"/>
                </a:lnTo>
                <a:lnTo>
                  <a:pt x="587711" y="9102004"/>
                </a:lnTo>
                <a:lnTo>
                  <a:pt x="635131" y="9103742"/>
                </a:lnTo>
                <a:lnTo>
                  <a:pt x="3737753" y="9103742"/>
                </a:lnTo>
                <a:lnTo>
                  <a:pt x="3785173" y="9102004"/>
                </a:lnTo>
                <a:lnTo>
                  <a:pt x="3831643" y="9096874"/>
                </a:lnTo>
                <a:lnTo>
                  <a:pt x="3877042" y="9088472"/>
                </a:lnTo>
                <a:lnTo>
                  <a:pt x="3896555" y="9083374"/>
                </a:lnTo>
                <a:lnTo>
                  <a:pt x="634346" y="9083374"/>
                </a:lnTo>
                <a:lnTo>
                  <a:pt x="586357" y="9081526"/>
                </a:lnTo>
                <a:lnTo>
                  <a:pt x="539379" y="9076074"/>
                </a:lnTo>
                <a:lnTo>
                  <a:pt x="493550" y="9067156"/>
                </a:lnTo>
                <a:lnTo>
                  <a:pt x="449006" y="9054907"/>
                </a:lnTo>
                <a:lnTo>
                  <a:pt x="405883" y="9039465"/>
                </a:lnTo>
                <a:lnTo>
                  <a:pt x="364317" y="9020967"/>
                </a:lnTo>
                <a:lnTo>
                  <a:pt x="324445" y="8999551"/>
                </a:lnTo>
                <a:lnTo>
                  <a:pt x="286402" y="8975353"/>
                </a:lnTo>
                <a:lnTo>
                  <a:pt x="250326" y="8948510"/>
                </a:lnTo>
                <a:lnTo>
                  <a:pt x="216353" y="8919159"/>
                </a:lnTo>
                <a:lnTo>
                  <a:pt x="184619" y="8887437"/>
                </a:lnTo>
                <a:lnTo>
                  <a:pt x="155260" y="8853482"/>
                </a:lnTo>
                <a:lnTo>
                  <a:pt x="128412" y="8817430"/>
                </a:lnTo>
                <a:lnTo>
                  <a:pt x="104213" y="8779419"/>
                </a:lnTo>
                <a:lnTo>
                  <a:pt x="82798" y="8739585"/>
                </a:lnTo>
                <a:lnTo>
                  <a:pt x="64303" y="8698066"/>
                </a:lnTo>
                <a:lnTo>
                  <a:pt x="48866" y="8654998"/>
                </a:lnTo>
                <a:lnTo>
                  <a:pt x="36621" y="8610519"/>
                </a:lnTo>
                <a:lnTo>
                  <a:pt x="27707" y="8564766"/>
                </a:lnTo>
                <a:lnTo>
                  <a:pt x="22258" y="8517875"/>
                </a:lnTo>
                <a:lnTo>
                  <a:pt x="20411" y="8469984"/>
                </a:lnTo>
                <a:lnTo>
                  <a:pt x="20410" y="633808"/>
                </a:lnTo>
                <a:lnTo>
                  <a:pt x="22257" y="585915"/>
                </a:lnTo>
                <a:lnTo>
                  <a:pt x="27706" y="539034"/>
                </a:lnTo>
                <a:lnTo>
                  <a:pt x="36620" y="493300"/>
                </a:lnTo>
                <a:lnTo>
                  <a:pt x="48865" y="448849"/>
                </a:lnTo>
                <a:lnTo>
                  <a:pt x="64302" y="405816"/>
                </a:lnTo>
                <a:lnTo>
                  <a:pt x="82797" y="364339"/>
                </a:lnTo>
                <a:lnTo>
                  <a:pt x="104212" y="324553"/>
                </a:lnTo>
                <a:lnTo>
                  <a:pt x="128411" y="286593"/>
                </a:lnTo>
                <a:lnTo>
                  <a:pt x="155259" y="250596"/>
                </a:lnTo>
                <a:lnTo>
                  <a:pt x="184618" y="216697"/>
                </a:lnTo>
                <a:lnTo>
                  <a:pt x="216352" y="185033"/>
                </a:lnTo>
                <a:lnTo>
                  <a:pt x="250331" y="155736"/>
                </a:lnTo>
                <a:lnTo>
                  <a:pt x="286401" y="128953"/>
                </a:lnTo>
                <a:lnTo>
                  <a:pt x="324443" y="104808"/>
                </a:lnTo>
                <a:lnTo>
                  <a:pt x="364316" y="83442"/>
                </a:lnTo>
                <a:lnTo>
                  <a:pt x="405882" y="64990"/>
                </a:lnTo>
                <a:lnTo>
                  <a:pt x="449005" y="49588"/>
                </a:lnTo>
                <a:lnTo>
                  <a:pt x="493549" y="37372"/>
                </a:lnTo>
                <a:lnTo>
                  <a:pt x="539378" y="28478"/>
                </a:lnTo>
                <a:lnTo>
                  <a:pt x="586356" y="23042"/>
                </a:lnTo>
                <a:lnTo>
                  <a:pt x="634345" y="21200"/>
                </a:lnTo>
                <a:lnTo>
                  <a:pt x="3899529" y="21200"/>
                </a:lnTo>
                <a:lnTo>
                  <a:pt x="3877041" y="15309"/>
                </a:lnTo>
                <a:lnTo>
                  <a:pt x="3831642" y="6886"/>
                </a:lnTo>
                <a:lnTo>
                  <a:pt x="3785172" y="1742"/>
                </a:lnTo>
                <a:lnTo>
                  <a:pt x="3737752" y="0"/>
                </a:lnTo>
                <a:close/>
              </a:path>
              <a:path w="4373244" h="9103995">
                <a:moveTo>
                  <a:pt x="3899529" y="21200"/>
                </a:moveTo>
                <a:lnTo>
                  <a:pt x="3739322" y="21200"/>
                </a:lnTo>
                <a:lnTo>
                  <a:pt x="3787323" y="23042"/>
                </a:lnTo>
                <a:lnTo>
                  <a:pt x="3834322" y="28478"/>
                </a:lnTo>
                <a:lnTo>
                  <a:pt x="3880181" y="37372"/>
                </a:lnTo>
                <a:lnTo>
                  <a:pt x="3924761" y="49588"/>
                </a:lnTo>
                <a:lnTo>
                  <a:pt x="3967927" y="64990"/>
                </a:lnTo>
                <a:lnTo>
                  <a:pt x="4009540" y="83442"/>
                </a:lnTo>
                <a:lnTo>
                  <a:pt x="4049464" y="104808"/>
                </a:lnTo>
                <a:lnTo>
                  <a:pt x="4087561" y="128953"/>
                </a:lnTo>
                <a:lnTo>
                  <a:pt x="4123693" y="155740"/>
                </a:lnTo>
                <a:lnTo>
                  <a:pt x="4157724" y="185033"/>
                </a:lnTo>
                <a:lnTo>
                  <a:pt x="4189517" y="216697"/>
                </a:lnTo>
                <a:lnTo>
                  <a:pt x="4218933" y="250596"/>
                </a:lnTo>
                <a:lnTo>
                  <a:pt x="4245835" y="286593"/>
                </a:lnTo>
                <a:lnTo>
                  <a:pt x="4270087" y="324553"/>
                </a:lnTo>
                <a:lnTo>
                  <a:pt x="4291551" y="364339"/>
                </a:lnTo>
                <a:lnTo>
                  <a:pt x="4310089" y="405816"/>
                </a:lnTo>
                <a:lnTo>
                  <a:pt x="4325565" y="448849"/>
                </a:lnTo>
                <a:lnTo>
                  <a:pt x="4337840" y="493300"/>
                </a:lnTo>
                <a:lnTo>
                  <a:pt x="4346779" y="539034"/>
                </a:lnTo>
                <a:lnTo>
                  <a:pt x="4352242" y="585915"/>
                </a:lnTo>
                <a:lnTo>
                  <a:pt x="4354094" y="633808"/>
                </a:lnTo>
                <a:lnTo>
                  <a:pt x="4354095" y="8469984"/>
                </a:lnTo>
                <a:lnTo>
                  <a:pt x="4352243" y="8517875"/>
                </a:lnTo>
                <a:lnTo>
                  <a:pt x="4346780" y="8564766"/>
                </a:lnTo>
                <a:lnTo>
                  <a:pt x="4337841" y="8610519"/>
                </a:lnTo>
                <a:lnTo>
                  <a:pt x="4325566" y="8654998"/>
                </a:lnTo>
                <a:lnTo>
                  <a:pt x="4310090" y="8698066"/>
                </a:lnTo>
                <a:lnTo>
                  <a:pt x="4291552" y="8739585"/>
                </a:lnTo>
                <a:lnTo>
                  <a:pt x="4270088" y="8779419"/>
                </a:lnTo>
                <a:lnTo>
                  <a:pt x="4245836" y="8817430"/>
                </a:lnTo>
                <a:lnTo>
                  <a:pt x="4218934" y="8853482"/>
                </a:lnTo>
                <a:lnTo>
                  <a:pt x="4189518" y="8887437"/>
                </a:lnTo>
                <a:lnTo>
                  <a:pt x="4157725" y="8919159"/>
                </a:lnTo>
                <a:lnTo>
                  <a:pt x="4123694" y="8948510"/>
                </a:lnTo>
                <a:lnTo>
                  <a:pt x="4087562" y="8975353"/>
                </a:lnTo>
                <a:lnTo>
                  <a:pt x="4049465" y="8999551"/>
                </a:lnTo>
                <a:lnTo>
                  <a:pt x="4009541" y="9020967"/>
                </a:lnTo>
                <a:lnTo>
                  <a:pt x="3967928" y="9039465"/>
                </a:lnTo>
                <a:lnTo>
                  <a:pt x="3924762" y="9054907"/>
                </a:lnTo>
                <a:lnTo>
                  <a:pt x="3880182" y="9067156"/>
                </a:lnTo>
                <a:lnTo>
                  <a:pt x="3834323" y="9076074"/>
                </a:lnTo>
                <a:lnTo>
                  <a:pt x="3787325" y="9081526"/>
                </a:lnTo>
                <a:lnTo>
                  <a:pt x="3739323" y="9083374"/>
                </a:lnTo>
                <a:lnTo>
                  <a:pt x="3896555" y="9083374"/>
                </a:lnTo>
                <a:lnTo>
                  <a:pt x="3964135" y="9062346"/>
                </a:lnTo>
                <a:lnTo>
                  <a:pt x="4005583" y="9044865"/>
                </a:lnTo>
                <a:lnTo>
                  <a:pt x="4045469" y="9024603"/>
                </a:lnTo>
                <a:lnTo>
                  <a:pt x="4083670" y="9001680"/>
                </a:lnTo>
                <a:lnTo>
                  <a:pt x="4120064" y="8976221"/>
                </a:lnTo>
                <a:lnTo>
                  <a:pt x="4154529" y="8948347"/>
                </a:lnTo>
                <a:lnTo>
                  <a:pt x="4186940" y="8918179"/>
                </a:lnTo>
                <a:lnTo>
                  <a:pt x="4217177" y="8885842"/>
                </a:lnTo>
                <a:lnTo>
                  <a:pt x="4245115" y="8851456"/>
                </a:lnTo>
                <a:lnTo>
                  <a:pt x="4270634" y="8815144"/>
                </a:lnTo>
                <a:lnTo>
                  <a:pt x="4293609" y="8777028"/>
                </a:lnTo>
                <a:lnTo>
                  <a:pt x="4313919" y="8737231"/>
                </a:lnTo>
                <a:lnTo>
                  <a:pt x="4331440" y="8695874"/>
                </a:lnTo>
                <a:lnTo>
                  <a:pt x="4346051" y="8653081"/>
                </a:lnTo>
                <a:lnTo>
                  <a:pt x="4357628" y="8608973"/>
                </a:lnTo>
                <a:lnTo>
                  <a:pt x="4366050" y="8563673"/>
                </a:lnTo>
                <a:lnTo>
                  <a:pt x="4371192" y="8517303"/>
                </a:lnTo>
                <a:lnTo>
                  <a:pt x="4372934" y="8469984"/>
                </a:lnTo>
                <a:lnTo>
                  <a:pt x="4372906" y="633808"/>
                </a:lnTo>
                <a:lnTo>
                  <a:pt x="4371191" y="587217"/>
                </a:lnTo>
                <a:lnTo>
                  <a:pt x="4366049" y="540835"/>
                </a:lnTo>
                <a:lnTo>
                  <a:pt x="4357627" y="495514"/>
                </a:lnTo>
                <a:lnTo>
                  <a:pt x="4346050" y="451378"/>
                </a:lnTo>
                <a:lnTo>
                  <a:pt x="4331439" y="408550"/>
                </a:lnTo>
                <a:lnTo>
                  <a:pt x="4313918" y="367154"/>
                </a:lnTo>
                <a:lnTo>
                  <a:pt x="4293608" y="327313"/>
                </a:lnTo>
                <a:lnTo>
                  <a:pt x="4270632" y="289149"/>
                </a:lnTo>
                <a:lnTo>
                  <a:pt x="4245114" y="252787"/>
                </a:lnTo>
                <a:lnTo>
                  <a:pt x="4217175" y="218348"/>
                </a:lnTo>
                <a:lnTo>
                  <a:pt x="4186939" y="185957"/>
                </a:lnTo>
                <a:lnTo>
                  <a:pt x="4154527" y="155736"/>
                </a:lnTo>
                <a:lnTo>
                  <a:pt x="4120063" y="127809"/>
                </a:lnTo>
                <a:lnTo>
                  <a:pt x="4083669" y="102298"/>
                </a:lnTo>
                <a:lnTo>
                  <a:pt x="4045468" y="79328"/>
                </a:lnTo>
                <a:lnTo>
                  <a:pt x="4005582" y="59021"/>
                </a:lnTo>
                <a:lnTo>
                  <a:pt x="3964133" y="41500"/>
                </a:lnTo>
                <a:lnTo>
                  <a:pt x="3921246" y="26888"/>
                </a:lnTo>
                <a:lnTo>
                  <a:pt x="3899529" y="2120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51435" y="2281945"/>
            <a:ext cx="753745" cy="84455"/>
          </a:xfrm>
          <a:custGeom>
            <a:avLst/>
            <a:gdLst/>
            <a:ahLst/>
            <a:cxnLst/>
            <a:rect l="l" t="t" r="r" b="b"/>
            <a:pathLst>
              <a:path w="753744" h="84455">
                <a:moveTo>
                  <a:pt x="712001" y="0"/>
                </a:moveTo>
                <a:lnTo>
                  <a:pt x="42387" y="0"/>
                </a:lnTo>
                <a:lnTo>
                  <a:pt x="25829" y="3292"/>
                </a:lnTo>
                <a:lnTo>
                  <a:pt x="12362" y="12244"/>
                </a:lnTo>
                <a:lnTo>
                  <a:pt x="3311" y="25465"/>
                </a:lnTo>
                <a:lnTo>
                  <a:pt x="0" y="41564"/>
                </a:lnTo>
                <a:lnTo>
                  <a:pt x="3311" y="58086"/>
                </a:lnTo>
                <a:lnTo>
                  <a:pt x="12362" y="71524"/>
                </a:lnTo>
                <a:lnTo>
                  <a:pt x="25829" y="80555"/>
                </a:lnTo>
                <a:lnTo>
                  <a:pt x="42387" y="83860"/>
                </a:lnTo>
                <a:lnTo>
                  <a:pt x="712001" y="83860"/>
                </a:lnTo>
                <a:lnTo>
                  <a:pt x="728444" y="80555"/>
                </a:lnTo>
                <a:lnTo>
                  <a:pt x="741659" y="71524"/>
                </a:lnTo>
                <a:lnTo>
                  <a:pt x="742266" y="70597"/>
                </a:lnTo>
                <a:lnTo>
                  <a:pt x="39980" y="70597"/>
                </a:lnTo>
                <a:lnTo>
                  <a:pt x="28518" y="68381"/>
                </a:lnTo>
                <a:lnTo>
                  <a:pt x="19322" y="62268"/>
                </a:lnTo>
                <a:lnTo>
                  <a:pt x="13208" y="53062"/>
                </a:lnTo>
                <a:lnTo>
                  <a:pt x="10989" y="41564"/>
                </a:lnTo>
                <a:lnTo>
                  <a:pt x="13208" y="30419"/>
                </a:lnTo>
                <a:lnTo>
                  <a:pt x="19322" y="21173"/>
                </a:lnTo>
                <a:lnTo>
                  <a:pt x="28518" y="14865"/>
                </a:lnTo>
                <a:lnTo>
                  <a:pt x="39980" y="12532"/>
                </a:lnTo>
                <a:lnTo>
                  <a:pt x="741850" y="12532"/>
                </a:lnTo>
                <a:lnTo>
                  <a:pt x="741659" y="12244"/>
                </a:lnTo>
                <a:lnTo>
                  <a:pt x="728444" y="3292"/>
                </a:lnTo>
                <a:lnTo>
                  <a:pt x="712001" y="0"/>
                </a:lnTo>
                <a:close/>
              </a:path>
              <a:path w="753744" h="84455">
                <a:moveTo>
                  <a:pt x="741850" y="12532"/>
                </a:moveTo>
                <a:lnTo>
                  <a:pt x="714408" y="12532"/>
                </a:lnTo>
                <a:lnTo>
                  <a:pt x="725870" y="14865"/>
                </a:lnTo>
                <a:lnTo>
                  <a:pt x="735065" y="21173"/>
                </a:lnTo>
                <a:lnTo>
                  <a:pt x="741180" y="30419"/>
                </a:lnTo>
                <a:lnTo>
                  <a:pt x="743399" y="41564"/>
                </a:lnTo>
                <a:lnTo>
                  <a:pt x="741180" y="53062"/>
                </a:lnTo>
                <a:lnTo>
                  <a:pt x="735065" y="62268"/>
                </a:lnTo>
                <a:lnTo>
                  <a:pt x="725870" y="68381"/>
                </a:lnTo>
                <a:lnTo>
                  <a:pt x="714408" y="70597"/>
                </a:lnTo>
                <a:lnTo>
                  <a:pt x="742266" y="70597"/>
                </a:lnTo>
                <a:lnTo>
                  <a:pt x="750458" y="58086"/>
                </a:lnTo>
                <a:lnTo>
                  <a:pt x="753655" y="41564"/>
                </a:lnTo>
                <a:lnTo>
                  <a:pt x="750458" y="25465"/>
                </a:lnTo>
                <a:lnTo>
                  <a:pt x="741850" y="12532"/>
                </a:lnTo>
                <a:close/>
              </a:path>
            </a:pathLst>
          </a:custGeom>
          <a:solidFill>
            <a:srgbClr val="39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62424" y="2294477"/>
            <a:ext cx="732790" cy="58419"/>
          </a:xfrm>
          <a:custGeom>
            <a:avLst/>
            <a:gdLst/>
            <a:ahLst/>
            <a:cxnLst/>
            <a:rect l="l" t="t" r="r" b="b"/>
            <a:pathLst>
              <a:path w="732790" h="58419">
                <a:moveTo>
                  <a:pt x="703419" y="0"/>
                </a:moveTo>
                <a:lnTo>
                  <a:pt x="28990" y="0"/>
                </a:lnTo>
                <a:lnTo>
                  <a:pt x="17528" y="2333"/>
                </a:lnTo>
                <a:lnTo>
                  <a:pt x="8333" y="8641"/>
                </a:lnTo>
                <a:lnTo>
                  <a:pt x="2219" y="17887"/>
                </a:lnTo>
                <a:lnTo>
                  <a:pt x="0" y="29032"/>
                </a:lnTo>
                <a:lnTo>
                  <a:pt x="2219" y="40530"/>
                </a:lnTo>
                <a:lnTo>
                  <a:pt x="8333" y="49736"/>
                </a:lnTo>
                <a:lnTo>
                  <a:pt x="17528" y="55849"/>
                </a:lnTo>
                <a:lnTo>
                  <a:pt x="28990" y="58065"/>
                </a:lnTo>
                <a:lnTo>
                  <a:pt x="703419" y="58065"/>
                </a:lnTo>
                <a:lnTo>
                  <a:pt x="714881" y="55849"/>
                </a:lnTo>
                <a:lnTo>
                  <a:pt x="724076" y="49736"/>
                </a:lnTo>
                <a:lnTo>
                  <a:pt x="730190" y="40530"/>
                </a:lnTo>
                <a:lnTo>
                  <a:pt x="732409" y="29032"/>
                </a:lnTo>
                <a:lnTo>
                  <a:pt x="730190" y="17887"/>
                </a:lnTo>
                <a:lnTo>
                  <a:pt x="724076" y="8641"/>
                </a:lnTo>
                <a:lnTo>
                  <a:pt x="714881" y="2333"/>
                </a:lnTo>
                <a:lnTo>
                  <a:pt x="703419" y="0"/>
                </a:lnTo>
                <a:close/>
              </a:path>
            </a:pathLst>
          </a:custGeom>
          <a:solidFill>
            <a:srgbClr val="0D1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4554" y="2292179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31397" y="0"/>
                </a:moveTo>
                <a:lnTo>
                  <a:pt x="19206" y="2472"/>
                </a:lnTo>
                <a:lnTo>
                  <a:pt x="9223" y="9203"/>
                </a:lnTo>
                <a:lnTo>
                  <a:pt x="2477" y="19165"/>
                </a:lnTo>
                <a:lnTo>
                  <a:pt x="0" y="31330"/>
                </a:lnTo>
                <a:lnTo>
                  <a:pt x="2477" y="43495"/>
                </a:lnTo>
                <a:lnTo>
                  <a:pt x="9223" y="53457"/>
                </a:lnTo>
                <a:lnTo>
                  <a:pt x="19206" y="60188"/>
                </a:lnTo>
                <a:lnTo>
                  <a:pt x="31397" y="62660"/>
                </a:lnTo>
                <a:lnTo>
                  <a:pt x="43942" y="60188"/>
                </a:lnTo>
                <a:lnTo>
                  <a:pt x="53886" y="53457"/>
                </a:lnTo>
                <a:lnTo>
                  <a:pt x="60436" y="43495"/>
                </a:lnTo>
                <a:lnTo>
                  <a:pt x="62795" y="31330"/>
                </a:lnTo>
                <a:lnTo>
                  <a:pt x="60436" y="19165"/>
                </a:lnTo>
                <a:lnTo>
                  <a:pt x="53886" y="9203"/>
                </a:lnTo>
                <a:lnTo>
                  <a:pt x="43942" y="2472"/>
                </a:lnTo>
                <a:lnTo>
                  <a:pt x="31397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78124" y="10016361"/>
            <a:ext cx="690880" cy="689610"/>
          </a:xfrm>
          <a:custGeom>
            <a:avLst/>
            <a:gdLst/>
            <a:ahLst/>
            <a:cxnLst/>
            <a:rect l="l" t="t" r="r" b="b"/>
            <a:pathLst>
              <a:path w="690880" h="689609">
                <a:moveTo>
                  <a:pt x="345377" y="0"/>
                </a:moveTo>
                <a:lnTo>
                  <a:pt x="298501" y="3146"/>
                </a:lnTo>
                <a:lnTo>
                  <a:pt x="253545" y="12313"/>
                </a:lnTo>
                <a:lnTo>
                  <a:pt x="210920" y="27088"/>
                </a:lnTo>
                <a:lnTo>
                  <a:pt x="171037" y="47062"/>
                </a:lnTo>
                <a:lnTo>
                  <a:pt x="134307" y="71823"/>
                </a:lnTo>
                <a:lnTo>
                  <a:pt x="101140" y="100961"/>
                </a:lnTo>
                <a:lnTo>
                  <a:pt x="71949" y="134064"/>
                </a:lnTo>
                <a:lnTo>
                  <a:pt x="47143" y="170723"/>
                </a:lnTo>
                <a:lnTo>
                  <a:pt x="27134" y="210526"/>
                </a:lnTo>
                <a:lnTo>
                  <a:pt x="12333" y="253063"/>
                </a:lnTo>
                <a:lnTo>
                  <a:pt x="3151" y="297922"/>
                </a:lnTo>
                <a:lnTo>
                  <a:pt x="0" y="344694"/>
                </a:lnTo>
                <a:lnTo>
                  <a:pt x="3151" y="391465"/>
                </a:lnTo>
                <a:lnTo>
                  <a:pt x="12333" y="436324"/>
                </a:lnTo>
                <a:lnTo>
                  <a:pt x="27134" y="478859"/>
                </a:lnTo>
                <a:lnTo>
                  <a:pt x="47143" y="518661"/>
                </a:lnTo>
                <a:lnTo>
                  <a:pt x="71949" y="555319"/>
                </a:lnTo>
                <a:lnTo>
                  <a:pt x="101140" y="588421"/>
                </a:lnTo>
                <a:lnTo>
                  <a:pt x="134307" y="617558"/>
                </a:lnTo>
                <a:lnTo>
                  <a:pt x="171037" y="642317"/>
                </a:lnTo>
                <a:lnTo>
                  <a:pt x="210920" y="662290"/>
                </a:lnTo>
                <a:lnTo>
                  <a:pt x="253545" y="677065"/>
                </a:lnTo>
                <a:lnTo>
                  <a:pt x="298501" y="686231"/>
                </a:lnTo>
                <a:lnTo>
                  <a:pt x="345377" y="689377"/>
                </a:lnTo>
                <a:lnTo>
                  <a:pt x="392255" y="686231"/>
                </a:lnTo>
                <a:lnTo>
                  <a:pt x="437217" y="677065"/>
                </a:lnTo>
                <a:lnTo>
                  <a:pt x="479850" y="662290"/>
                </a:lnTo>
                <a:lnTo>
                  <a:pt x="519744" y="642317"/>
                </a:lnTo>
                <a:lnTo>
                  <a:pt x="526638" y="637672"/>
                </a:lnTo>
                <a:lnTo>
                  <a:pt x="345377" y="637672"/>
                </a:lnTo>
                <a:lnTo>
                  <a:pt x="297864" y="633826"/>
                </a:lnTo>
                <a:lnTo>
                  <a:pt x="252753" y="622694"/>
                </a:lnTo>
                <a:lnTo>
                  <a:pt x="210656" y="604888"/>
                </a:lnTo>
                <a:lnTo>
                  <a:pt x="172186" y="581018"/>
                </a:lnTo>
                <a:lnTo>
                  <a:pt x="137954" y="551697"/>
                </a:lnTo>
                <a:lnTo>
                  <a:pt x="108574" y="517534"/>
                </a:lnTo>
                <a:lnTo>
                  <a:pt x="84656" y="479142"/>
                </a:lnTo>
                <a:lnTo>
                  <a:pt x="66814" y="437130"/>
                </a:lnTo>
                <a:lnTo>
                  <a:pt x="55660" y="392110"/>
                </a:lnTo>
                <a:lnTo>
                  <a:pt x="51806" y="344694"/>
                </a:lnTo>
                <a:lnTo>
                  <a:pt x="55660" y="297296"/>
                </a:lnTo>
                <a:lnTo>
                  <a:pt x="66814" y="252334"/>
                </a:lnTo>
                <a:lnTo>
                  <a:pt x="84656" y="210408"/>
                </a:lnTo>
                <a:lnTo>
                  <a:pt x="108574" y="172120"/>
                </a:lnTo>
                <a:lnTo>
                  <a:pt x="137954" y="138073"/>
                </a:lnTo>
                <a:lnTo>
                  <a:pt x="172186" y="108866"/>
                </a:lnTo>
                <a:lnTo>
                  <a:pt x="210656" y="85103"/>
                </a:lnTo>
                <a:lnTo>
                  <a:pt x="252753" y="67385"/>
                </a:lnTo>
                <a:lnTo>
                  <a:pt x="297864" y="56312"/>
                </a:lnTo>
                <a:lnTo>
                  <a:pt x="345377" y="52488"/>
                </a:lnTo>
                <a:lnTo>
                  <a:pt x="527796" y="52488"/>
                </a:lnTo>
                <a:lnTo>
                  <a:pt x="519744" y="47062"/>
                </a:lnTo>
                <a:lnTo>
                  <a:pt x="479850" y="27088"/>
                </a:lnTo>
                <a:lnTo>
                  <a:pt x="437217" y="12313"/>
                </a:lnTo>
                <a:lnTo>
                  <a:pt x="392255" y="3146"/>
                </a:lnTo>
                <a:lnTo>
                  <a:pt x="345377" y="0"/>
                </a:lnTo>
                <a:close/>
              </a:path>
              <a:path w="690880" h="689609">
                <a:moveTo>
                  <a:pt x="527796" y="52488"/>
                </a:moveTo>
                <a:lnTo>
                  <a:pt x="345377" y="52488"/>
                </a:lnTo>
                <a:lnTo>
                  <a:pt x="392895" y="56312"/>
                </a:lnTo>
                <a:lnTo>
                  <a:pt x="437965" y="67385"/>
                </a:lnTo>
                <a:lnTo>
                  <a:pt x="479986" y="85103"/>
                </a:lnTo>
                <a:lnTo>
                  <a:pt x="518356" y="108866"/>
                </a:lnTo>
                <a:lnTo>
                  <a:pt x="552473" y="138073"/>
                </a:lnTo>
                <a:lnTo>
                  <a:pt x="581736" y="172120"/>
                </a:lnTo>
                <a:lnTo>
                  <a:pt x="605543" y="210408"/>
                </a:lnTo>
                <a:lnTo>
                  <a:pt x="623294" y="252334"/>
                </a:lnTo>
                <a:lnTo>
                  <a:pt x="634385" y="297296"/>
                </a:lnTo>
                <a:lnTo>
                  <a:pt x="638216" y="344694"/>
                </a:lnTo>
                <a:lnTo>
                  <a:pt x="634385" y="392110"/>
                </a:lnTo>
                <a:lnTo>
                  <a:pt x="623294" y="437130"/>
                </a:lnTo>
                <a:lnTo>
                  <a:pt x="605543" y="479142"/>
                </a:lnTo>
                <a:lnTo>
                  <a:pt x="581736" y="517534"/>
                </a:lnTo>
                <a:lnTo>
                  <a:pt x="552473" y="551697"/>
                </a:lnTo>
                <a:lnTo>
                  <a:pt x="518356" y="581018"/>
                </a:lnTo>
                <a:lnTo>
                  <a:pt x="479986" y="604888"/>
                </a:lnTo>
                <a:lnTo>
                  <a:pt x="437965" y="622694"/>
                </a:lnTo>
                <a:lnTo>
                  <a:pt x="392895" y="633826"/>
                </a:lnTo>
                <a:lnTo>
                  <a:pt x="345377" y="637672"/>
                </a:lnTo>
                <a:lnTo>
                  <a:pt x="526638" y="637672"/>
                </a:lnTo>
                <a:lnTo>
                  <a:pt x="589666" y="588421"/>
                </a:lnTo>
                <a:lnTo>
                  <a:pt x="618871" y="555319"/>
                </a:lnTo>
                <a:lnTo>
                  <a:pt x="643689" y="518661"/>
                </a:lnTo>
                <a:lnTo>
                  <a:pt x="663708" y="478859"/>
                </a:lnTo>
                <a:lnTo>
                  <a:pt x="678518" y="436324"/>
                </a:lnTo>
                <a:lnTo>
                  <a:pt x="687705" y="391465"/>
                </a:lnTo>
                <a:lnTo>
                  <a:pt x="690859" y="344694"/>
                </a:lnTo>
                <a:lnTo>
                  <a:pt x="687705" y="297922"/>
                </a:lnTo>
                <a:lnTo>
                  <a:pt x="678518" y="253063"/>
                </a:lnTo>
                <a:lnTo>
                  <a:pt x="663708" y="210526"/>
                </a:lnTo>
                <a:lnTo>
                  <a:pt x="643689" y="170723"/>
                </a:lnTo>
                <a:lnTo>
                  <a:pt x="618871" y="134064"/>
                </a:lnTo>
                <a:lnTo>
                  <a:pt x="589666" y="100961"/>
                </a:lnTo>
                <a:lnTo>
                  <a:pt x="556487" y="71823"/>
                </a:lnTo>
                <a:lnTo>
                  <a:pt x="527796" y="52488"/>
                </a:lnTo>
                <a:close/>
              </a:path>
            </a:pathLst>
          </a:custGeom>
          <a:solidFill>
            <a:srgbClr val="39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27458" y="2245184"/>
            <a:ext cx="156989" cy="15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49468" y="2569715"/>
            <a:ext cx="3933110" cy="7279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9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54259" y="7407567"/>
            <a:ext cx="9627235" cy="2929255"/>
          </a:xfrm>
          <a:custGeom>
            <a:avLst/>
            <a:gdLst/>
            <a:ahLst/>
            <a:cxnLst/>
            <a:rect l="l" t="t" r="r" b="b"/>
            <a:pathLst>
              <a:path w="9627235" h="2929254">
                <a:moveTo>
                  <a:pt x="0" y="2929099"/>
                </a:moveTo>
                <a:lnTo>
                  <a:pt x="9626696" y="2929099"/>
                </a:lnTo>
                <a:lnTo>
                  <a:pt x="9626696" y="0"/>
                </a:lnTo>
                <a:lnTo>
                  <a:pt x="0" y="0"/>
                </a:lnTo>
                <a:lnTo>
                  <a:pt x="0" y="2929099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54259" y="2289497"/>
            <a:ext cx="9627235" cy="2110105"/>
          </a:xfrm>
          <a:custGeom>
            <a:avLst/>
            <a:gdLst/>
            <a:ahLst/>
            <a:cxnLst/>
            <a:rect l="l" t="t" r="r" b="b"/>
            <a:pathLst>
              <a:path w="9627235" h="2110104">
                <a:moveTo>
                  <a:pt x="0" y="2109805"/>
                </a:moveTo>
                <a:lnTo>
                  <a:pt x="9626696" y="2109805"/>
                </a:lnTo>
                <a:lnTo>
                  <a:pt x="9626696" y="0"/>
                </a:lnTo>
                <a:lnTo>
                  <a:pt x="0" y="0"/>
                </a:lnTo>
                <a:lnTo>
                  <a:pt x="0" y="2109805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54259" y="4817745"/>
            <a:ext cx="9627235" cy="2092325"/>
          </a:xfrm>
          <a:custGeom>
            <a:avLst/>
            <a:gdLst/>
            <a:ahLst/>
            <a:cxnLst/>
            <a:rect l="l" t="t" r="r" b="b"/>
            <a:pathLst>
              <a:path w="9627235" h="2092325">
                <a:moveTo>
                  <a:pt x="0" y="2092213"/>
                </a:moveTo>
                <a:lnTo>
                  <a:pt x="9626696" y="2092213"/>
                </a:lnTo>
                <a:lnTo>
                  <a:pt x="9626696" y="0"/>
                </a:lnTo>
                <a:lnTo>
                  <a:pt x="0" y="0"/>
                </a:lnTo>
                <a:lnTo>
                  <a:pt x="0" y="2092213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39" y="0"/>
            <a:ext cx="20097115" cy="1578610"/>
          </a:xfrm>
          <a:custGeom>
            <a:avLst/>
            <a:gdLst/>
            <a:ahLst/>
            <a:cxnLst/>
            <a:rect l="l" t="t" r="r" b="b"/>
            <a:pathLst>
              <a:path w="20097115" h="1578610">
                <a:moveTo>
                  <a:pt x="0" y="1578269"/>
                </a:moveTo>
                <a:lnTo>
                  <a:pt x="20096559" y="1578269"/>
                </a:lnTo>
                <a:lnTo>
                  <a:pt x="20096559" y="0"/>
                </a:lnTo>
                <a:lnTo>
                  <a:pt x="0" y="0"/>
                </a:lnTo>
                <a:lnTo>
                  <a:pt x="0" y="157826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8426" y="374077"/>
            <a:ext cx="1865376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05345" algn="l"/>
              </a:tabLst>
            </a:pPr>
            <a:r>
              <a:rPr sz="4950" b="1" spc="240" dirty="0">
                <a:latin typeface="Calibri"/>
                <a:cs typeface="Calibri"/>
              </a:rPr>
              <a:t>Возможности</a:t>
            </a:r>
            <a:r>
              <a:rPr sz="4950" b="1" spc="-145" dirty="0">
                <a:latin typeface="Calibri"/>
                <a:cs typeface="Calibri"/>
              </a:rPr>
              <a:t> </a:t>
            </a:r>
            <a:r>
              <a:rPr sz="4950" b="1" spc="250" dirty="0">
                <a:latin typeface="Calibri"/>
                <a:cs typeface="Calibri"/>
              </a:rPr>
              <a:t>развития	</a:t>
            </a:r>
            <a:r>
              <a:rPr sz="4950" b="1" spc="275" dirty="0">
                <a:latin typeface="Calibri"/>
                <a:cs typeface="Calibri"/>
              </a:rPr>
              <a:t>сервиса</a:t>
            </a:r>
            <a:r>
              <a:rPr sz="4950" b="1" spc="-165" dirty="0">
                <a:latin typeface="Calibri"/>
                <a:cs typeface="Calibri"/>
              </a:rPr>
              <a:t> </a:t>
            </a:r>
            <a:r>
              <a:rPr sz="4950" b="1" spc="275" dirty="0">
                <a:latin typeface="Calibri"/>
                <a:cs typeface="Calibri"/>
              </a:rPr>
              <a:t>такси</a:t>
            </a:r>
            <a:r>
              <a:rPr sz="4950" b="1" spc="-170" dirty="0">
                <a:latin typeface="Calibri"/>
                <a:cs typeface="Calibri"/>
              </a:rPr>
              <a:t> </a:t>
            </a:r>
            <a:r>
              <a:rPr sz="4950" b="1" spc="180" dirty="0">
                <a:latin typeface="Calibri"/>
                <a:cs typeface="Calibri"/>
              </a:rPr>
              <a:t>в</a:t>
            </a:r>
            <a:r>
              <a:rPr sz="4950" b="1" spc="-145" dirty="0">
                <a:latin typeface="Calibri"/>
                <a:cs typeface="Calibri"/>
              </a:rPr>
              <a:t> </a:t>
            </a:r>
            <a:r>
              <a:rPr sz="4950" b="1" spc="250" dirty="0">
                <a:latin typeface="Calibri"/>
                <a:cs typeface="Calibri"/>
              </a:rPr>
              <a:t>городе</a:t>
            </a:r>
            <a:r>
              <a:rPr sz="4950" b="1" spc="-165" dirty="0">
                <a:latin typeface="Calibri"/>
                <a:cs typeface="Calibri"/>
              </a:rPr>
              <a:t> </a:t>
            </a:r>
            <a:r>
              <a:rPr sz="4950" b="1" spc="365" dirty="0">
                <a:latin typeface="Calibri"/>
                <a:cs typeface="Calibri"/>
              </a:rPr>
              <a:t>с</a:t>
            </a:r>
            <a:r>
              <a:rPr sz="4950" b="1" spc="-110" dirty="0">
                <a:latin typeface="Calibri"/>
                <a:cs typeface="Calibri"/>
              </a:rPr>
              <a:t> </a:t>
            </a:r>
            <a:r>
              <a:rPr sz="4950" b="1" spc="215" dirty="0">
                <a:latin typeface="Calibri"/>
                <a:cs typeface="Calibri"/>
              </a:rPr>
              <a:t>Яндекс.Такси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12" y="2270648"/>
            <a:ext cx="9625965" cy="211010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18415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1450"/>
              </a:spcBef>
            </a:pPr>
            <a:r>
              <a:rPr sz="4450" spc="240" dirty="0">
                <a:latin typeface="Calibri"/>
                <a:cs typeface="Calibri"/>
              </a:rPr>
              <a:t>Развитие</a:t>
            </a:r>
            <a:r>
              <a:rPr sz="4450" spc="-155" dirty="0">
                <a:latin typeface="Calibri"/>
                <a:cs typeface="Calibri"/>
              </a:rPr>
              <a:t> </a:t>
            </a:r>
            <a:r>
              <a:rPr sz="4450" spc="275" dirty="0">
                <a:latin typeface="Calibri"/>
                <a:cs typeface="Calibri"/>
              </a:rPr>
              <a:t>инфраструктуры</a:t>
            </a:r>
            <a:endParaRPr sz="4450">
              <a:latin typeface="Calibri"/>
              <a:cs typeface="Calibri"/>
            </a:endParaRPr>
          </a:p>
          <a:p>
            <a:pPr marL="342265" marR="1782445">
              <a:lnSpc>
                <a:spcPct val="100000"/>
              </a:lnSpc>
              <a:spcBef>
                <a:spcPts val="1045"/>
              </a:spcBef>
            </a:pPr>
            <a:r>
              <a:rPr sz="3300" spc="160" dirty="0">
                <a:latin typeface="Calibri"/>
                <a:cs typeface="Calibri"/>
              </a:rPr>
              <a:t>Подробные </a:t>
            </a:r>
            <a:r>
              <a:rPr sz="3300" spc="155" dirty="0">
                <a:latin typeface="Calibri"/>
                <a:cs typeface="Calibri"/>
              </a:rPr>
              <a:t>Яндекс.Карты </a:t>
            </a:r>
            <a:r>
              <a:rPr sz="3300" spc="250" dirty="0">
                <a:latin typeface="Calibri"/>
                <a:cs typeface="Calibri"/>
              </a:rPr>
              <a:t>с </a:t>
            </a:r>
            <a:r>
              <a:rPr sz="3300" spc="160" dirty="0">
                <a:latin typeface="Calibri"/>
                <a:cs typeface="Calibri"/>
              </a:rPr>
              <a:t>адресами  </a:t>
            </a:r>
            <a:r>
              <a:rPr sz="3300" spc="180" dirty="0">
                <a:latin typeface="Calibri"/>
                <a:cs typeface="Calibri"/>
              </a:rPr>
              <a:t>организаций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информация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о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пробках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212" y="4817745"/>
            <a:ext cx="9625965" cy="209232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125095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985"/>
              </a:spcBef>
            </a:pPr>
            <a:r>
              <a:rPr sz="4450" spc="275" dirty="0">
                <a:latin typeface="Calibri"/>
                <a:cs typeface="Calibri"/>
              </a:rPr>
              <a:t>Страхование</a:t>
            </a:r>
            <a:r>
              <a:rPr sz="4450" spc="-160" dirty="0">
                <a:latin typeface="Calibri"/>
                <a:cs typeface="Calibri"/>
              </a:rPr>
              <a:t> </a:t>
            </a:r>
            <a:r>
              <a:rPr sz="4450" spc="220" dirty="0">
                <a:latin typeface="Calibri"/>
                <a:cs typeface="Calibri"/>
              </a:rPr>
              <a:t>жизни</a:t>
            </a:r>
            <a:r>
              <a:rPr sz="4450" spc="-170" dirty="0">
                <a:latin typeface="Calibri"/>
                <a:cs typeface="Calibri"/>
              </a:rPr>
              <a:t> </a:t>
            </a:r>
            <a:r>
              <a:rPr sz="4450" spc="240" dirty="0">
                <a:latin typeface="Calibri"/>
                <a:cs typeface="Calibri"/>
              </a:rPr>
              <a:t>и</a:t>
            </a:r>
            <a:r>
              <a:rPr sz="4450" spc="-125" dirty="0">
                <a:latin typeface="Calibri"/>
                <a:cs typeface="Calibri"/>
              </a:rPr>
              <a:t> </a:t>
            </a:r>
            <a:r>
              <a:rPr sz="4450" spc="190" dirty="0">
                <a:latin typeface="Calibri"/>
                <a:cs typeface="Calibri"/>
              </a:rPr>
              <a:t>здоровья</a:t>
            </a:r>
            <a:endParaRPr sz="4450">
              <a:latin typeface="Calibri"/>
              <a:cs typeface="Calibri"/>
            </a:endParaRPr>
          </a:p>
          <a:p>
            <a:pPr marL="342265" marR="234315">
              <a:lnSpc>
                <a:spcPct val="100000"/>
              </a:lnSpc>
              <a:spcBef>
                <a:spcPts val="55"/>
              </a:spcBef>
            </a:pPr>
            <a:r>
              <a:rPr sz="3300" spc="195" dirty="0">
                <a:latin typeface="Calibri"/>
                <a:cs typeface="Calibri"/>
              </a:rPr>
              <a:t>Во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45" dirty="0">
                <a:latin typeface="Calibri"/>
                <a:cs typeface="Calibri"/>
              </a:rPr>
              <a:t>время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spc="130" dirty="0">
                <a:latin typeface="Calibri"/>
                <a:cs typeface="Calibri"/>
              </a:rPr>
              <a:t>поездки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</a:rPr>
              <a:t>на</a:t>
            </a:r>
            <a:r>
              <a:rPr sz="3300" spc="-120" dirty="0">
                <a:latin typeface="Calibri"/>
                <a:cs typeface="Calibri"/>
              </a:rPr>
              <a:t> </a:t>
            </a:r>
            <a:r>
              <a:rPr sz="3300" spc="150" dirty="0">
                <a:latin typeface="Calibri"/>
                <a:cs typeface="Calibri"/>
              </a:rPr>
              <a:t>Яндекс.Такси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spc="195" dirty="0">
                <a:latin typeface="Calibri"/>
                <a:cs typeface="Calibri"/>
              </a:rPr>
              <a:t>пассажир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  </a:t>
            </a:r>
            <a:r>
              <a:rPr sz="3300" spc="130" dirty="0">
                <a:latin typeface="Calibri"/>
                <a:cs typeface="Calibri"/>
              </a:rPr>
              <a:t>водитель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80" dirty="0">
                <a:latin typeface="Calibri"/>
                <a:cs typeface="Calibri"/>
              </a:rPr>
              <a:t>застрахован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</a:rPr>
              <a:t>на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60" dirty="0">
                <a:latin typeface="Calibri"/>
                <a:cs typeface="Calibri"/>
              </a:rPr>
              <a:t>2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80" dirty="0">
                <a:latin typeface="Calibri"/>
                <a:cs typeface="Calibri"/>
              </a:rPr>
              <a:t>млн.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рублей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607" y="7407567"/>
            <a:ext cx="9627235" cy="292925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149225" rIns="0" bIns="0" rtlCol="0">
            <a:spAutoFit/>
          </a:bodyPr>
          <a:lstStyle/>
          <a:p>
            <a:pPr marL="267335" marR="3105785">
              <a:lnSpc>
                <a:spcPct val="100000"/>
              </a:lnSpc>
              <a:spcBef>
                <a:spcPts val="1175"/>
              </a:spcBef>
            </a:pPr>
            <a:r>
              <a:rPr sz="4450" spc="240" dirty="0">
                <a:latin typeface="Calibri"/>
                <a:cs typeface="Calibri"/>
              </a:rPr>
              <a:t>Контроль</a:t>
            </a:r>
            <a:r>
              <a:rPr sz="4450" spc="-195" dirty="0">
                <a:latin typeface="Calibri"/>
                <a:cs typeface="Calibri"/>
              </a:rPr>
              <a:t> </a:t>
            </a:r>
            <a:r>
              <a:rPr sz="4450" spc="204" dirty="0">
                <a:latin typeface="Calibri"/>
                <a:cs typeface="Calibri"/>
              </a:rPr>
              <a:t>водительских  </a:t>
            </a:r>
            <a:r>
              <a:rPr sz="4450" spc="240" dirty="0">
                <a:latin typeface="Calibri"/>
                <a:cs typeface="Calibri"/>
              </a:rPr>
              <a:t>удостоверений</a:t>
            </a:r>
            <a:endParaRPr sz="4450">
              <a:latin typeface="Calibri"/>
              <a:cs typeface="Calibri"/>
            </a:endParaRPr>
          </a:p>
          <a:p>
            <a:pPr marL="267335" marR="396240">
              <a:lnSpc>
                <a:spcPct val="100000"/>
              </a:lnSpc>
              <a:spcBef>
                <a:spcPts val="60"/>
              </a:spcBef>
              <a:tabLst>
                <a:tab pos="3545840" algn="l"/>
              </a:tabLst>
            </a:pPr>
            <a:r>
              <a:rPr sz="3300" spc="140" dirty="0">
                <a:latin typeface="Calibri"/>
                <a:cs typeface="Calibri"/>
              </a:rPr>
              <a:t>Водитель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допускается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spc="105" dirty="0">
                <a:latin typeface="Calibri"/>
                <a:cs typeface="Calibri"/>
              </a:rPr>
              <a:t>к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25" dirty="0">
                <a:latin typeface="Calibri"/>
                <a:cs typeface="Calibri"/>
              </a:rPr>
              <a:t>заказам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50" dirty="0">
                <a:latin typeface="Calibri"/>
                <a:cs typeface="Calibri"/>
              </a:rPr>
              <a:t>Яндекс.Такси  </a:t>
            </a:r>
            <a:r>
              <a:rPr sz="3300" spc="155" dirty="0">
                <a:latin typeface="Calibri"/>
                <a:cs typeface="Calibri"/>
              </a:rPr>
              <a:t>после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проверки	</a:t>
            </a:r>
            <a:r>
              <a:rPr sz="3300" spc="200" dirty="0">
                <a:latin typeface="Calibri"/>
                <a:cs typeface="Calibri"/>
              </a:rPr>
              <a:t>при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80" dirty="0">
                <a:latin typeface="Calibri"/>
                <a:cs typeface="Calibri"/>
              </a:rPr>
              <a:t>фотоконтроле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77269" y="2441933"/>
            <a:ext cx="9472295" cy="7547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235" dirty="0">
                <a:latin typeface="Calibri"/>
                <a:cs typeface="Calibri"/>
              </a:rPr>
              <a:t>Безопасность </a:t>
            </a:r>
            <a:r>
              <a:rPr sz="4450" spc="250" dirty="0">
                <a:latin typeface="Calibri"/>
                <a:cs typeface="Calibri"/>
              </a:rPr>
              <a:t>дорожного</a:t>
            </a:r>
            <a:r>
              <a:rPr sz="4450" spc="-560" dirty="0">
                <a:latin typeface="Calibri"/>
                <a:cs typeface="Calibri"/>
              </a:rPr>
              <a:t> </a:t>
            </a:r>
            <a:r>
              <a:rPr sz="4450" spc="190" dirty="0">
                <a:latin typeface="Calibri"/>
                <a:cs typeface="Calibri"/>
              </a:rPr>
              <a:t>движения</a:t>
            </a:r>
            <a:endParaRPr sz="4450">
              <a:latin typeface="Calibri"/>
              <a:cs typeface="Calibri"/>
            </a:endParaRPr>
          </a:p>
          <a:p>
            <a:pPr marL="12700" marR="412750">
              <a:lnSpc>
                <a:spcPct val="100000"/>
              </a:lnSpc>
              <a:spcBef>
                <a:spcPts val="55"/>
              </a:spcBef>
            </a:pPr>
            <a:r>
              <a:rPr sz="3300" spc="180" dirty="0">
                <a:latin typeface="Calibri"/>
                <a:cs typeface="Calibri"/>
              </a:rPr>
              <a:t>Мониторинг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45" dirty="0">
                <a:latin typeface="Calibri"/>
                <a:cs typeface="Calibri"/>
              </a:rPr>
              <a:t>соблюдения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</a:rPr>
              <a:t>водителями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режима  </a:t>
            </a:r>
            <a:r>
              <a:rPr sz="3300" spc="185" dirty="0">
                <a:latin typeface="Calibri"/>
                <a:cs typeface="Calibri"/>
              </a:rPr>
              <a:t>труда </a:t>
            </a:r>
            <a:r>
              <a:rPr sz="3300" spc="175" dirty="0">
                <a:latin typeface="Calibri"/>
                <a:cs typeface="Calibri"/>
              </a:rPr>
              <a:t>и</a:t>
            </a:r>
            <a:r>
              <a:rPr sz="3300" spc="-380" dirty="0">
                <a:latin typeface="Calibri"/>
                <a:cs typeface="Calibri"/>
              </a:rPr>
              <a:t> </a:t>
            </a:r>
            <a:r>
              <a:rPr sz="3300" spc="135" dirty="0">
                <a:latin typeface="Calibri"/>
                <a:cs typeface="Calibri"/>
              </a:rPr>
              <a:t>отдыха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450" spc="190" dirty="0">
                <a:latin typeface="Calibri"/>
                <a:cs typeface="Calibri"/>
              </a:rPr>
              <a:t>Безналичные</a:t>
            </a:r>
            <a:r>
              <a:rPr sz="4450" spc="-140" dirty="0">
                <a:latin typeface="Calibri"/>
                <a:cs typeface="Calibri"/>
              </a:rPr>
              <a:t> </a:t>
            </a:r>
            <a:r>
              <a:rPr sz="4450" spc="225" dirty="0">
                <a:latin typeface="Calibri"/>
                <a:cs typeface="Calibri"/>
              </a:rPr>
              <a:t>платежи</a:t>
            </a:r>
            <a:endParaRPr sz="4450">
              <a:latin typeface="Calibri"/>
              <a:cs typeface="Calibri"/>
            </a:endParaRPr>
          </a:p>
          <a:p>
            <a:pPr marL="12700" marR="572135">
              <a:lnSpc>
                <a:spcPct val="100000"/>
              </a:lnSpc>
              <a:spcBef>
                <a:spcPts val="55"/>
              </a:spcBef>
            </a:pPr>
            <a:r>
              <a:rPr sz="3300" spc="210" dirty="0">
                <a:latin typeface="Calibri"/>
                <a:cs typeface="Calibri"/>
              </a:rPr>
              <a:t>Снижают</a:t>
            </a:r>
            <a:r>
              <a:rPr sz="3300" spc="-114" dirty="0">
                <a:latin typeface="Calibri"/>
                <a:cs typeface="Calibri"/>
              </a:rPr>
              <a:t> </a:t>
            </a:r>
            <a:r>
              <a:rPr sz="3300" spc="200" dirty="0">
                <a:latin typeface="Calibri"/>
                <a:cs typeface="Calibri"/>
              </a:rPr>
              <a:t>риски</a:t>
            </a:r>
            <a:r>
              <a:rPr sz="3300" spc="-114" dirty="0">
                <a:latin typeface="Calibri"/>
                <a:cs typeface="Calibri"/>
              </a:rPr>
              <a:t> </a:t>
            </a:r>
            <a:r>
              <a:rPr sz="3300" spc="145" dirty="0">
                <a:latin typeface="Calibri"/>
                <a:cs typeface="Calibri"/>
              </a:rPr>
              <a:t>обмана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200" dirty="0">
                <a:latin typeface="Calibri"/>
                <a:cs typeface="Calibri"/>
              </a:rPr>
              <a:t>при</a:t>
            </a:r>
            <a:r>
              <a:rPr sz="3300" spc="-125" dirty="0">
                <a:latin typeface="Calibri"/>
                <a:cs typeface="Calibri"/>
              </a:rPr>
              <a:t> </a:t>
            </a:r>
            <a:r>
              <a:rPr sz="3300" spc="160" dirty="0">
                <a:latin typeface="Calibri"/>
                <a:cs typeface="Calibri"/>
              </a:rPr>
              <a:t>оплате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30" dirty="0">
                <a:latin typeface="Calibri"/>
                <a:cs typeface="Calibri"/>
              </a:rPr>
              <a:t>поездок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  </a:t>
            </a:r>
            <a:r>
              <a:rPr sz="3300" spc="170" dirty="0">
                <a:latin typeface="Calibri"/>
                <a:cs typeface="Calibri"/>
              </a:rPr>
              <a:t>усиливают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55" dirty="0">
                <a:latin typeface="Calibri"/>
                <a:cs typeface="Calibri"/>
              </a:rPr>
              <a:t>привязанность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spc="150" dirty="0">
                <a:latin typeface="Calibri"/>
                <a:cs typeface="Calibri"/>
              </a:rPr>
              <a:t>клиента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05" dirty="0">
                <a:latin typeface="Calibri"/>
                <a:cs typeface="Calibri"/>
              </a:rPr>
              <a:t>к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95" dirty="0">
                <a:latin typeface="Calibri"/>
                <a:cs typeface="Calibri"/>
              </a:rPr>
              <a:t>сервису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800">
              <a:latin typeface="Times New Roman"/>
              <a:cs typeface="Times New Roman"/>
            </a:endParaRPr>
          </a:p>
          <a:p>
            <a:pPr marL="12700" marR="527685">
              <a:lnSpc>
                <a:spcPct val="100000"/>
              </a:lnSpc>
            </a:pPr>
            <a:r>
              <a:rPr sz="4450" spc="245" dirty="0">
                <a:latin typeface="Calibri"/>
                <a:cs typeface="Calibri"/>
              </a:rPr>
              <a:t>Профессиональное</a:t>
            </a:r>
            <a:r>
              <a:rPr sz="4450" spc="-229" dirty="0">
                <a:latin typeface="Calibri"/>
                <a:cs typeface="Calibri"/>
              </a:rPr>
              <a:t> </a:t>
            </a:r>
            <a:r>
              <a:rPr sz="4450" spc="245" dirty="0">
                <a:latin typeface="Calibri"/>
                <a:cs typeface="Calibri"/>
              </a:rPr>
              <a:t>программное  </a:t>
            </a:r>
            <a:r>
              <a:rPr sz="4450" spc="229" dirty="0">
                <a:latin typeface="Calibri"/>
                <a:cs typeface="Calibri"/>
              </a:rPr>
              <a:t>обеспечение</a:t>
            </a:r>
            <a:endParaRPr sz="4450">
              <a:latin typeface="Calibri"/>
              <a:cs typeface="Calibri"/>
            </a:endParaRPr>
          </a:p>
          <a:p>
            <a:pPr marL="12700" marR="757555">
              <a:lnSpc>
                <a:spcPct val="100000"/>
              </a:lnSpc>
              <a:spcBef>
                <a:spcPts val="1050"/>
              </a:spcBef>
            </a:pPr>
            <a:r>
              <a:rPr sz="3300" spc="170" dirty="0">
                <a:latin typeface="Calibri"/>
                <a:cs typeface="Calibri"/>
              </a:rPr>
              <a:t>Используется </a:t>
            </a:r>
            <a:r>
              <a:rPr sz="3300" spc="180" dirty="0">
                <a:latin typeface="Calibri"/>
                <a:cs typeface="Calibri"/>
              </a:rPr>
              <a:t>партнерами </a:t>
            </a:r>
            <a:r>
              <a:rPr sz="3300" spc="85" dirty="0">
                <a:latin typeface="Calibri"/>
                <a:cs typeface="Calibri"/>
              </a:rPr>
              <a:t>для </a:t>
            </a:r>
            <a:r>
              <a:rPr sz="3300" spc="165" dirty="0">
                <a:latin typeface="Calibri"/>
                <a:cs typeface="Calibri"/>
              </a:rPr>
              <a:t>приема  собственных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35" dirty="0">
                <a:latin typeface="Calibri"/>
                <a:cs typeface="Calibri"/>
              </a:rPr>
              <a:t>заказов</a:t>
            </a:r>
            <a:r>
              <a:rPr sz="3300" spc="-114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35" dirty="0">
                <a:latin typeface="Calibri"/>
                <a:cs typeface="Calibri"/>
              </a:rPr>
              <a:t>заказов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150" dirty="0">
                <a:latin typeface="Calibri"/>
                <a:cs typeface="Calibri"/>
              </a:rPr>
              <a:t>Яндекс.Такси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71" y="2342621"/>
            <a:ext cx="8997950" cy="264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45285">
              <a:lnSpc>
                <a:spcPct val="100000"/>
              </a:lnSpc>
              <a:spcBef>
                <a:spcPts val="100"/>
              </a:spcBef>
            </a:pPr>
            <a:r>
              <a:rPr sz="4950" spc="270" dirty="0">
                <a:solidFill>
                  <a:srgbClr val="FFFFFF"/>
                </a:solidFill>
                <a:latin typeface="Calibri"/>
                <a:cs typeface="Calibri"/>
              </a:rPr>
              <a:t>Скидки</a:t>
            </a:r>
            <a:r>
              <a:rPr sz="495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spc="21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495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spc="220" dirty="0">
                <a:solidFill>
                  <a:srgbClr val="FFFFFF"/>
                </a:solidFill>
                <a:latin typeface="Calibri"/>
                <a:cs typeface="Calibri"/>
              </a:rPr>
              <a:t>покупку</a:t>
            </a:r>
            <a:r>
              <a:rPr sz="495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spc="185" dirty="0">
                <a:solidFill>
                  <a:srgbClr val="FFFFFF"/>
                </a:solidFill>
                <a:latin typeface="Calibri"/>
                <a:cs typeface="Calibri"/>
              </a:rPr>
              <a:t>новых  </a:t>
            </a:r>
            <a:r>
              <a:rPr sz="4950" spc="240" dirty="0">
                <a:solidFill>
                  <a:srgbClr val="FFFFFF"/>
                </a:solidFill>
                <a:latin typeface="Calibri"/>
                <a:cs typeface="Calibri"/>
              </a:rPr>
              <a:t>автомобилей</a:t>
            </a:r>
            <a:endParaRPr sz="4950" dirty="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50"/>
              </a:spcBef>
            </a:pPr>
            <a:r>
              <a:rPr sz="3600" spc="254" dirty="0">
                <a:solidFill>
                  <a:srgbClr val="FFFFFF"/>
                </a:solidFill>
                <a:latin typeface="Calibri"/>
                <a:cs typeface="Calibri"/>
              </a:rPr>
              <a:t>Наши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10" dirty="0">
                <a:solidFill>
                  <a:srgbClr val="FFFFFF"/>
                </a:solidFill>
                <a:latin typeface="Calibri"/>
                <a:cs typeface="Calibri"/>
              </a:rPr>
              <a:t>партнеры</a:t>
            </a:r>
            <a:r>
              <a:rPr sz="36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29" dirty="0">
                <a:solidFill>
                  <a:srgbClr val="FFFFFF"/>
                </a:solidFill>
                <a:latin typeface="Calibri"/>
                <a:cs typeface="Calibri"/>
              </a:rPr>
              <a:t>могут</a:t>
            </a:r>
            <a:r>
              <a:rPr sz="3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80" dirty="0">
                <a:solidFill>
                  <a:srgbClr val="FFFFFF"/>
                </a:solidFill>
                <a:latin typeface="Calibri"/>
                <a:cs typeface="Calibri"/>
              </a:rPr>
              <a:t>получать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Calibri"/>
                <a:cs typeface="Calibri"/>
              </a:rPr>
              <a:t>скидки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45" dirty="0">
                <a:solidFill>
                  <a:srgbClr val="FFFFFF"/>
                </a:solidFill>
                <a:latin typeface="Calibri"/>
                <a:cs typeface="Calibri"/>
              </a:rPr>
              <a:t>до  </a:t>
            </a:r>
            <a:r>
              <a:rPr sz="3600" spc="80" dirty="0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54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04" dirty="0">
                <a:solidFill>
                  <a:srgbClr val="FFFFFF"/>
                </a:solidFill>
                <a:latin typeface="Calibri"/>
                <a:cs typeface="Calibri"/>
              </a:rPr>
              <a:t>розничной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30" dirty="0">
                <a:solidFill>
                  <a:srgbClr val="FFFFFF"/>
                </a:solidFill>
                <a:latin typeface="Calibri"/>
                <a:cs typeface="Calibri"/>
              </a:rPr>
              <a:t>цены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7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95" dirty="0">
                <a:solidFill>
                  <a:srgbClr val="FFFFFF"/>
                </a:solidFill>
                <a:latin typeface="Calibri"/>
                <a:cs typeface="Calibri"/>
              </a:rPr>
              <a:t>автомобили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31472" y="9837123"/>
            <a:ext cx="7802245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90"/>
              </a:lnSpc>
            </a:pPr>
            <a:r>
              <a:rPr sz="3300" spc="165" dirty="0">
                <a:latin typeface="Calibri"/>
                <a:cs typeface="Calibri"/>
              </a:rPr>
              <a:t>Для</a:t>
            </a:r>
            <a:r>
              <a:rPr sz="3300" spc="-114" dirty="0">
                <a:latin typeface="Calibri"/>
                <a:cs typeface="Calibri"/>
              </a:rPr>
              <a:t> </a:t>
            </a:r>
            <a:r>
              <a:rPr sz="3300" spc="145" dirty="0">
                <a:latin typeface="Calibri"/>
                <a:cs typeface="Calibri"/>
              </a:rPr>
              <a:t>получения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подробной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75" dirty="0">
                <a:latin typeface="Calibri"/>
                <a:cs typeface="Calibri"/>
              </a:rPr>
              <a:t>информации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3300" spc="155" dirty="0">
                <a:latin typeface="Calibri"/>
                <a:cs typeface="Calibri"/>
              </a:rPr>
              <a:t>заполните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190" dirty="0">
                <a:latin typeface="Calibri"/>
                <a:cs typeface="Calibri"/>
              </a:rPr>
              <a:t>форму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155" dirty="0">
                <a:latin typeface="Calibri"/>
                <a:cs typeface="Calibri"/>
              </a:rPr>
              <a:t>по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  <a:hlinkClick r:id="rId2"/>
              </a:rPr>
              <a:t>ссылке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1534795"/>
          </a:xfrm>
          <a:custGeom>
            <a:avLst/>
            <a:gdLst/>
            <a:ahLst/>
            <a:cxnLst/>
            <a:rect l="l" t="t" r="r" b="b"/>
            <a:pathLst>
              <a:path w="20104100" h="1534795">
                <a:moveTo>
                  <a:pt x="0" y="1534288"/>
                </a:moveTo>
                <a:lnTo>
                  <a:pt x="20104098" y="1534288"/>
                </a:lnTo>
                <a:lnTo>
                  <a:pt x="20104098" y="0"/>
                </a:lnTo>
                <a:lnTo>
                  <a:pt x="0" y="0"/>
                </a:lnTo>
                <a:lnTo>
                  <a:pt x="0" y="153428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426" y="374077"/>
            <a:ext cx="1585531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50" b="1" spc="190" dirty="0">
                <a:latin typeface="Calibri"/>
                <a:cs typeface="Calibri"/>
              </a:rPr>
              <a:t>Дополнительные</a:t>
            </a:r>
            <a:r>
              <a:rPr sz="4950" b="1" spc="-140" dirty="0">
                <a:latin typeface="Calibri"/>
                <a:cs typeface="Calibri"/>
              </a:rPr>
              <a:t> </a:t>
            </a:r>
            <a:r>
              <a:rPr sz="4950" b="1" spc="225" dirty="0">
                <a:latin typeface="Calibri"/>
                <a:cs typeface="Calibri"/>
              </a:rPr>
              <a:t>возможности</a:t>
            </a:r>
            <a:r>
              <a:rPr sz="4950" b="1" spc="-145" dirty="0">
                <a:latin typeface="Calibri"/>
                <a:cs typeface="Calibri"/>
              </a:rPr>
              <a:t> </a:t>
            </a:r>
            <a:r>
              <a:rPr sz="4950" b="1" spc="110" dirty="0">
                <a:latin typeface="Calibri"/>
                <a:cs typeface="Calibri"/>
              </a:rPr>
              <a:t>для</a:t>
            </a:r>
            <a:r>
              <a:rPr sz="4950" b="1" spc="-145" dirty="0">
                <a:latin typeface="Calibri"/>
                <a:cs typeface="Calibri"/>
              </a:rPr>
              <a:t> </a:t>
            </a:r>
            <a:r>
              <a:rPr sz="4950" b="1" spc="250" dirty="0">
                <a:latin typeface="Calibri"/>
                <a:cs typeface="Calibri"/>
              </a:rPr>
              <a:t>развития</a:t>
            </a:r>
            <a:r>
              <a:rPr sz="4950" b="1" spc="-160" dirty="0">
                <a:latin typeface="Calibri"/>
                <a:cs typeface="Calibri"/>
              </a:rPr>
              <a:t> </a:t>
            </a:r>
            <a:r>
              <a:rPr sz="4950" b="1" spc="245" dirty="0">
                <a:latin typeface="Calibri"/>
                <a:cs typeface="Calibri"/>
              </a:rPr>
              <a:t>бизнеса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980" y="6305542"/>
            <a:ext cx="10335895" cy="5003800"/>
          </a:xfrm>
          <a:custGeom>
            <a:avLst/>
            <a:gdLst/>
            <a:ahLst/>
            <a:cxnLst/>
            <a:rect l="l" t="t" r="r" b="b"/>
            <a:pathLst>
              <a:path w="10335895" h="5003800">
                <a:moveTo>
                  <a:pt x="0" y="5003720"/>
                </a:moveTo>
                <a:lnTo>
                  <a:pt x="10335410" y="5003720"/>
                </a:lnTo>
                <a:lnTo>
                  <a:pt x="10335410" y="0"/>
                </a:lnTo>
                <a:lnTo>
                  <a:pt x="0" y="0"/>
                </a:lnTo>
                <a:lnTo>
                  <a:pt x="0" y="5003720"/>
                </a:lnTo>
                <a:close/>
              </a:path>
            </a:pathLst>
          </a:custGeom>
          <a:solidFill>
            <a:srgbClr val="1F1E2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0788" y="7527021"/>
            <a:ext cx="8649335" cy="232664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4950" spc="229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495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495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spc="235" dirty="0">
                <a:solidFill>
                  <a:srgbClr val="FFFFFF"/>
                </a:solidFill>
                <a:latin typeface="Calibri"/>
                <a:cs typeface="Calibri"/>
              </a:rPr>
              <a:t>получении</a:t>
            </a:r>
            <a:r>
              <a:rPr sz="495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spc="245" dirty="0">
                <a:solidFill>
                  <a:srgbClr val="FFFFFF"/>
                </a:solidFill>
                <a:latin typeface="Calibri"/>
                <a:cs typeface="Calibri"/>
              </a:rPr>
              <a:t>лизинга</a:t>
            </a:r>
            <a:endParaRPr sz="4950">
              <a:latin typeface="Calibri"/>
              <a:cs typeface="Calibri"/>
            </a:endParaRPr>
          </a:p>
          <a:p>
            <a:pPr marL="12700" marR="1289050">
              <a:lnSpc>
                <a:spcPct val="123700"/>
              </a:lnSpc>
              <a:spcBef>
                <a:spcPts val="55"/>
              </a:spcBef>
            </a:pPr>
            <a:r>
              <a:rPr sz="3600" spc="2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36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04" dirty="0">
                <a:solidFill>
                  <a:srgbClr val="FFFFFF"/>
                </a:solidFill>
                <a:latin typeface="Calibri"/>
                <a:cs typeface="Calibri"/>
              </a:rPr>
              <a:t>многих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10" dirty="0">
                <a:solidFill>
                  <a:srgbClr val="FFFFFF"/>
                </a:solidFill>
                <a:latin typeface="Calibri"/>
                <a:cs typeface="Calibri"/>
              </a:rPr>
              <a:t>таксопарков</a:t>
            </a:r>
            <a:r>
              <a:rPr sz="36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00" dirty="0">
                <a:solidFill>
                  <a:srgbClr val="FFFFFF"/>
                </a:solidFill>
                <a:latin typeface="Calibri"/>
                <a:cs typeface="Calibri"/>
              </a:rPr>
              <a:t>доступен  </a:t>
            </a:r>
            <a:r>
              <a:rPr sz="3600" spc="195" dirty="0">
                <a:solidFill>
                  <a:srgbClr val="FFFFFF"/>
                </a:solidFill>
                <a:latin typeface="Calibri"/>
                <a:cs typeface="Calibri"/>
              </a:rPr>
              <a:t>аванс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7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79390" y="1534289"/>
            <a:ext cx="9725025" cy="4771390"/>
          </a:xfrm>
          <a:custGeom>
            <a:avLst/>
            <a:gdLst/>
            <a:ahLst/>
            <a:cxnLst/>
            <a:rect l="l" t="t" r="r" b="b"/>
            <a:pathLst>
              <a:path w="9725025" h="4771390">
                <a:moveTo>
                  <a:pt x="0" y="4771252"/>
                </a:moveTo>
                <a:lnTo>
                  <a:pt x="9724710" y="4771252"/>
                </a:lnTo>
                <a:lnTo>
                  <a:pt x="9724710" y="0"/>
                </a:lnTo>
                <a:lnTo>
                  <a:pt x="0" y="0"/>
                </a:lnTo>
                <a:lnTo>
                  <a:pt x="0" y="4771252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37496" y="2292609"/>
            <a:ext cx="8718550" cy="2435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4950" spc="254" dirty="0">
                <a:latin typeface="Calibri"/>
                <a:cs typeface="Calibri"/>
              </a:rPr>
              <a:t>Льготная комиссия</a:t>
            </a:r>
          </a:p>
          <a:p>
            <a:r>
              <a:rPr lang="ru-RU" sz="3600" spc="215" dirty="0">
                <a:latin typeface="Calibri"/>
                <a:cs typeface="Calibri"/>
              </a:rPr>
              <a:t>Первые 3 месяца: 100% скидка</a:t>
            </a:r>
          </a:p>
          <a:p>
            <a:r>
              <a:rPr lang="ru-RU" sz="3600" spc="215" dirty="0">
                <a:latin typeface="Calibri"/>
                <a:cs typeface="Calibri"/>
              </a:rPr>
              <a:t>с 4 месяца: 75% скидка</a:t>
            </a:r>
          </a:p>
          <a:p>
            <a:r>
              <a:rPr lang="ru-RU" sz="3600" spc="215" dirty="0">
                <a:latin typeface="Calibri"/>
                <a:cs typeface="Calibri"/>
              </a:rPr>
              <a:t>с16 месяца: 50% скидка</a:t>
            </a:r>
          </a:p>
        </p:txBody>
      </p:sp>
      <p:sp>
        <p:nvSpPr>
          <p:cNvPr id="10" name="object 10"/>
          <p:cNvSpPr/>
          <p:nvPr/>
        </p:nvSpPr>
        <p:spPr>
          <a:xfrm>
            <a:off x="10379390" y="6315593"/>
            <a:ext cx="9725025" cy="4994275"/>
          </a:xfrm>
          <a:custGeom>
            <a:avLst/>
            <a:gdLst/>
            <a:ahLst/>
            <a:cxnLst/>
            <a:rect l="l" t="t" r="r" b="b"/>
            <a:pathLst>
              <a:path w="9725025" h="4994275">
                <a:moveTo>
                  <a:pt x="0" y="4993668"/>
                </a:moveTo>
                <a:lnTo>
                  <a:pt x="9724710" y="4993668"/>
                </a:lnTo>
                <a:lnTo>
                  <a:pt x="9724710" y="0"/>
                </a:lnTo>
                <a:lnTo>
                  <a:pt x="0" y="0"/>
                </a:lnTo>
                <a:lnTo>
                  <a:pt x="0" y="499366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37496" y="7839488"/>
            <a:ext cx="8061959" cy="1893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240" dirty="0">
                <a:latin typeface="Calibri"/>
                <a:cs typeface="Calibri"/>
              </a:rPr>
              <a:t>Оптимальное</a:t>
            </a:r>
            <a:r>
              <a:rPr sz="4950" spc="-160" dirty="0">
                <a:latin typeface="Calibri"/>
                <a:cs typeface="Calibri"/>
              </a:rPr>
              <a:t> </a:t>
            </a:r>
            <a:r>
              <a:rPr sz="4950" spc="455" dirty="0">
                <a:latin typeface="Calibri"/>
                <a:cs typeface="Calibri"/>
              </a:rPr>
              <a:t>КАСКО</a:t>
            </a:r>
            <a:endParaRPr sz="4950" dirty="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55"/>
              </a:spcBef>
            </a:pPr>
            <a:r>
              <a:rPr sz="3600" spc="260" dirty="0">
                <a:latin typeface="Calibri"/>
                <a:cs typeface="Calibri"/>
              </a:rPr>
              <a:t>Тариф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215" dirty="0">
                <a:latin typeface="Calibri"/>
                <a:cs typeface="Calibri"/>
              </a:rPr>
              <a:t>составляет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254" dirty="0">
                <a:latin typeface="Calibri"/>
                <a:cs typeface="Calibri"/>
              </a:rPr>
              <a:t>от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25" dirty="0">
                <a:latin typeface="Calibri"/>
                <a:cs typeface="Calibri"/>
              </a:rPr>
              <a:t>4%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250" dirty="0">
                <a:latin typeface="Calibri"/>
                <a:cs typeface="Calibri"/>
              </a:rPr>
              <a:t>от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240" dirty="0">
                <a:latin typeface="Calibri"/>
                <a:cs typeface="Calibri"/>
              </a:rPr>
              <a:t>стоимости  </a:t>
            </a:r>
            <a:r>
              <a:rPr sz="3600" spc="185" dirty="0">
                <a:latin typeface="Calibri"/>
                <a:cs typeface="Calibri"/>
              </a:rPr>
              <a:t>автомобиля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9" y="0"/>
            <a:ext cx="20097115" cy="1578610"/>
          </a:xfrm>
          <a:custGeom>
            <a:avLst/>
            <a:gdLst/>
            <a:ahLst/>
            <a:cxnLst/>
            <a:rect l="l" t="t" r="r" b="b"/>
            <a:pathLst>
              <a:path w="20097115" h="1578610">
                <a:moveTo>
                  <a:pt x="0" y="1578269"/>
                </a:moveTo>
                <a:lnTo>
                  <a:pt x="20096559" y="1578269"/>
                </a:lnTo>
                <a:lnTo>
                  <a:pt x="20096559" y="0"/>
                </a:lnTo>
                <a:lnTo>
                  <a:pt x="0" y="0"/>
                </a:lnTo>
                <a:lnTo>
                  <a:pt x="0" y="157826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426" y="374077"/>
            <a:ext cx="6839584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50" b="1" spc="305" dirty="0">
                <a:latin typeface="Calibri"/>
                <a:cs typeface="Calibri"/>
              </a:rPr>
              <a:t>Партнер </a:t>
            </a:r>
            <a:r>
              <a:rPr sz="4950" b="1" spc="180" dirty="0">
                <a:latin typeface="Calibri"/>
                <a:cs typeface="Calibri"/>
              </a:rPr>
              <a:t>в</a:t>
            </a:r>
            <a:r>
              <a:rPr sz="4950" b="1" spc="-670" dirty="0">
                <a:latin typeface="Calibri"/>
                <a:cs typeface="Calibri"/>
              </a:rPr>
              <a:t> </a:t>
            </a:r>
            <a:r>
              <a:rPr sz="4950" b="1" spc="225" dirty="0">
                <a:latin typeface="Calibri"/>
                <a:cs typeface="Calibri"/>
              </a:rPr>
              <a:t>моногороде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426" y="1891758"/>
            <a:ext cx="18007965" cy="72396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175" dirty="0">
                <a:latin typeface="Calibri"/>
                <a:cs typeface="Calibri"/>
              </a:rPr>
              <a:t>Яндекс.Такси</a:t>
            </a:r>
            <a:r>
              <a:rPr sz="3350" spc="-135" dirty="0">
                <a:latin typeface="Calibri"/>
                <a:cs typeface="Calibri"/>
              </a:rPr>
              <a:t> </a:t>
            </a:r>
            <a:r>
              <a:rPr sz="3350" spc="210" dirty="0">
                <a:latin typeface="Calibri"/>
                <a:cs typeface="Calibri"/>
              </a:rPr>
              <a:t>ищет</a:t>
            </a:r>
            <a:r>
              <a:rPr sz="3350" spc="-90" dirty="0">
                <a:latin typeface="Calibri"/>
                <a:cs typeface="Calibri"/>
              </a:rPr>
              <a:t> </a:t>
            </a:r>
            <a:r>
              <a:rPr sz="3350" spc="195" dirty="0">
                <a:latin typeface="Calibri"/>
                <a:cs typeface="Calibri"/>
              </a:rPr>
              <a:t>партнеров,</a:t>
            </a:r>
            <a:r>
              <a:rPr sz="3350" spc="-130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заинтересованных</a:t>
            </a:r>
            <a:r>
              <a:rPr sz="3350" spc="-130" dirty="0">
                <a:latin typeface="Calibri"/>
                <a:cs typeface="Calibri"/>
              </a:rPr>
              <a:t> </a:t>
            </a:r>
            <a:r>
              <a:rPr sz="3350" spc="140" dirty="0">
                <a:latin typeface="Calibri"/>
                <a:cs typeface="Calibri"/>
              </a:rPr>
              <a:t>в</a:t>
            </a:r>
            <a:r>
              <a:rPr sz="3350" spc="-90" dirty="0">
                <a:latin typeface="Calibri"/>
                <a:cs typeface="Calibri"/>
              </a:rPr>
              <a:t> </a:t>
            </a:r>
            <a:r>
              <a:rPr sz="3350" spc="190" dirty="0">
                <a:latin typeface="Calibri"/>
                <a:cs typeface="Calibri"/>
              </a:rPr>
              <a:t>совместном</a:t>
            </a:r>
            <a:r>
              <a:rPr sz="3350" spc="-110" dirty="0">
                <a:latin typeface="Calibri"/>
                <a:cs typeface="Calibri"/>
              </a:rPr>
              <a:t> </a:t>
            </a:r>
            <a:r>
              <a:rPr sz="3350" spc="204" dirty="0">
                <a:latin typeface="Calibri"/>
                <a:cs typeface="Calibri"/>
              </a:rPr>
              <a:t>развитии</a:t>
            </a:r>
            <a:r>
              <a:rPr sz="3350" spc="-105" dirty="0">
                <a:latin typeface="Calibri"/>
                <a:cs typeface="Calibri"/>
              </a:rPr>
              <a:t> </a:t>
            </a:r>
            <a:r>
              <a:rPr sz="3350" spc="170" dirty="0">
                <a:latin typeface="Calibri"/>
                <a:cs typeface="Calibri"/>
              </a:rPr>
              <a:t>бизнеса.</a:t>
            </a:r>
            <a:endParaRPr sz="3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350" spc="250" dirty="0">
                <a:latin typeface="Calibri"/>
                <a:cs typeface="Calibri"/>
              </a:rPr>
              <a:t>Приоритет</a:t>
            </a:r>
            <a:r>
              <a:rPr sz="3350" spc="-105" dirty="0">
                <a:latin typeface="Calibri"/>
                <a:cs typeface="Calibri"/>
              </a:rPr>
              <a:t> </a:t>
            </a:r>
            <a:r>
              <a:rPr sz="3350" spc="229" dirty="0">
                <a:latin typeface="Calibri"/>
                <a:cs typeface="Calibri"/>
              </a:rPr>
              <a:t>при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spc="175" dirty="0">
                <a:latin typeface="Calibri"/>
                <a:cs typeface="Calibri"/>
              </a:rPr>
              <a:t>выборе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spc="215" dirty="0">
                <a:latin typeface="Calibri"/>
                <a:cs typeface="Calibri"/>
              </a:rPr>
              <a:t>партнера</a:t>
            </a:r>
            <a:r>
              <a:rPr sz="3350" spc="-125" dirty="0">
                <a:latin typeface="Calibri"/>
                <a:cs typeface="Calibri"/>
              </a:rPr>
              <a:t> </a:t>
            </a:r>
            <a:r>
              <a:rPr sz="3350" spc="175" dirty="0">
                <a:latin typeface="Calibri"/>
                <a:cs typeface="Calibri"/>
              </a:rPr>
              <a:t>получают:</a:t>
            </a:r>
            <a:endParaRPr sz="3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444500" indent="-432434">
              <a:lnSpc>
                <a:spcPct val="100000"/>
              </a:lnSpc>
              <a:buAutoNum type="arabicPeriod"/>
              <a:tabLst>
                <a:tab pos="445134" algn="l"/>
              </a:tabLst>
            </a:pPr>
            <a:r>
              <a:rPr sz="3350" spc="185" dirty="0">
                <a:latin typeface="Calibri"/>
                <a:cs typeface="Calibri"/>
              </a:rPr>
              <a:t>Таксопарки,</a:t>
            </a:r>
            <a:r>
              <a:rPr sz="3350" spc="-125" dirty="0">
                <a:latin typeface="Calibri"/>
                <a:cs typeface="Calibri"/>
              </a:rPr>
              <a:t> </a:t>
            </a:r>
            <a:r>
              <a:rPr sz="3350" spc="185" dirty="0">
                <a:latin typeface="Calibri"/>
                <a:cs typeface="Calibri"/>
              </a:rPr>
              <a:t>которые</a:t>
            </a:r>
            <a:r>
              <a:rPr sz="3350" spc="-125" dirty="0">
                <a:latin typeface="Calibri"/>
                <a:cs typeface="Calibri"/>
              </a:rPr>
              <a:t> </a:t>
            </a:r>
            <a:r>
              <a:rPr sz="3350" spc="190" dirty="0">
                <a:latin typeface="Calibri"/>
                <a:cs typeface="Calibri"/>
              </a:rPr>
              <a:t>имеют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spc="190" dirty="0">
                <a:latin typeface="Calibri"/>
                <a:cs typeface="Calibri"/>
              </a:rPr>
              <a:t>действующий</a:t>
            </a:r>
            <a:r>
              <a:rPr sz="3350" spc="-120" dirty="0">
                <a:latin typeface="Calibri"/>
                <a:cs typeface="Calibri"/>
              </a:rPr>
              <a:t> </a:t>
            </a:r>
            <a:r>
              <a:rPr sz="3350" spc="195" dirty="0">
                <a:latin typeface="Calibri"/>
                <a:cs typeface="Calibri"/>
              </a:rPr>
              <a:t>парк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spc="160" dirty="0">
                <a:latin typeface="Calibri"/>
                <a:cs typeface="Calibri"/>
              </a:rPr>
              <a:t>на</a:t>
            </a:r>
            <a:r>
              <a:rPr sz="3350" spc="-90" dirty="0">
                <a:latin typeface="Calibri"/>
                <a:cs typeface="Calibri"/>
              </a:rPr>
              <a:t> </a:t>
            </a:r>
            <a:r>
              <a:rPr sz="3350" spc="245" dirty="0">
                <a:latin typeface="Calibri"/>
                <a:cs typeface="Calibri"/>
              </a:rPr>
              <a:t>территории</a:t>
            </a:r>
            <a:r>
              <a:rPr sz="3350" spc="-130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города.</a:t>
            </a:r>
            <a:endParaRPr sz="3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sz="3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899"/>
              </a:lnSpc>
              <a:buAutoNum type="arabicPeriod"/>
              <a:tabLst>
                <a:tab pos="445134" algn="l"/>
              </a:tabLst>
            </a:pPr>
            <a:r>
              <a:rPr sz="3350" spc="185" dirty="0">
                <a:latin typeface="Calibri"/>
                <a:cs typeface="Calibri"/>
              </a:rPr>
              <a:t>Таксопарки,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spc="170" dirty="0">
                <a:latin typeface="Calibri"/>
                <a:cs typeface="Calibri"/>
              </a:rPr>
              <a:t>имеющие</a:t>
            </a:r>
            <a:r>
              <a:rPr sz="3350" spc="-110" dirty="0">
                <a:latin typeface="Calibri"/>
                <a:cs typeface="Calibri"/>
              </a:rPr>
              <a:t> </a:t>
            </a:r>
            <a:r>
              <a:rPr sz="3350" spc="185" dirty="0">
                <a:latin typeface="Calibri"/>
                <a:cs typeface="Calibri"/>
              </a:rPr>
              <a:t>собственные</a:t>
            </a:r>
            <a:r>
              <a:rPr sz="3350" spc="-105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автомобили</a:t>
            </a:r>
            <a:r>
              <a:rPr sz="3350" spc="-95" dirty="0">
                <a:latin typeface="Calibri"/>
                <a:cs typeface="Calibri"/>
              </a:rPr>
              <a:t> </a:t>
            </a:r>
            <a:r>
              <a:rPr sz="3350" spc="210" dirty="0">
                <a:latin typeface="Calibri"/>
                <a:cs typeface="Calibri"/>
              </a:rPr>
              <a:t>такси</a:t>
            </a:r>
            <a:r>
              <a:rPr sz="3350" spc="-95" dirty="0">
                <a:latin typeface="Calibri"/>
                <a:cs typeface="Calibri"/>
              </a:rPr>
              <a:t> </a:t>
            </a:r>
            <a:r>
              <a:rPr sz="3350" spc="145" dirty="0">
                <a:latin typeface="Calibri"/>
                <a:cs typeface="Calibri"/>
              </a:rPr>
              <a:t>(от</a:t>
            </a:r>
            <a:r>
              <a:rPr sz="3350" spc="-85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5</a:t>
            </a:r>
            <a:r>
              <a:rPr sz="3350" spc="-100" dirty="0">
                <a:latin typeface="Calibri"/>
                <a:cs typeface="Calibri"/>
              </a:rPr>
              <a:t> </a:t>
            </a:r>
            <a:r>
              <a:rPr sz="3350" spc="120" dirty="0">
                <a:latin typeface="Calibri"/>
                <a:cs typeface="Calibri"/>
              </a:rPr>
              <a:t>шт.)</a:t>
            </a:r>
            <a:r>
              <a:rPr sz="3350" spc="-80" dirty="0">
                <a:latin typeface="Calibri"/>
                <a:cs typeface="Calibri"/>
              </a:rPr>
              <a:t> </a:t>
            </a:r>
            <a:r>
              <a:rPr sz="3350" spc="165" dirty="0">
                <a:latin typeface="Calibri"/>
                <a:cs typeface="Calibri"/>
              </a:rPr>
              <a:t>или</a:t>
            </a:r>
            <a:r>
              <a:rPr sz="3350" spc="-85" dirty="0">
                <a:latin typeface="Calibri"/>
                <a:cs typeface="Calibri"/>
              </a:rPr>
              <a:t> </a:t>
            </a:r>
            <a:r>
              <a:rPr sz="3350" spc="185" dirty="0">
                <a:latin typeface="Calibri"/>
                <a:cs typeface="Calibri"/>
              </a:rPr>
              <a:t>готовы</a:t>
            </a:r>
            <a:r>
              <a:rPr sz="3350" spc="-80" dirty="0">
                <a:latin typeface="Calibri"/>
                <a:cs typeface="Calibri"/>
              </a:rPr>
              <a:t> </a:t>
            </a:r>
            <a:r>
              <a:rPr sz="3350" spc="229" dirty="0">
                <a:latin typeface="Calibri"/>
                <a:cs typeface="Calibri"/>
              </a:rPr>
              <a:t>приобрести  </a:t>
            </a:r>
            <a:r>
              <a:rPr sz="3350" spc="170" dirty="0">
                <a:latin typeface="Calibri"/>
                <a:cs typeface="Calibri"/>
              </a:rPr>
              <a:t>необходимое </a:t>
            </a:r>
            <a:r>
              <a:rPr sz="3350" spc="190" dirty="0">
                <a:latin typeface="Calibri"/>
                <a:cs typeface="Calibri"/>
              </a:rPr>
              <a:t>количество</a:t>
            </a:r>
            <a:r>
              <a:rPr sz="3350" spc="-400" dirty="0">
                <a:latin typeface="Calibri"/>
                <a:cs typeface="Calibri"/>
              </a:rPr>
              <a:t> </a:t>
            </a:r>
            <a:r>
              <a:rPr sz="3350" spc="165" dirty="0">
                <a:latin typeface="Calibri"/>
                <a:cs typeface="Calibri"/>
              </a:rPr>
              <a:t>автомобилей.</a:t>
            </a:r>
            <a:endParaRPr sz="3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sz="3550" dirty="0">
              <a:latin typeface="Times New Roman"/>
              <a:cs typeface="Times New Roman"/>
            </a:endParaRPr>
          </a:p>
          <a:p>
            <a:pPr marL="444500" indent="-4324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45134" algn="l"/>
              </a:tabLst>
            </a:pPr>
            <a:r>
              <a:rPr sz="3350" spc="200" dirty="0">
                <a:latin typeface="Calibri"/>
                <a:cs typeface="Calibri"/>
              </a:rPr>
              <a:t>Партнеры,</a:t>
            </a:r>
            <a:r>
              <a:rPr sz="3350" spc="-135" dirty="0">
                <a:latin typeface="Calibri"/>
                <a:cs typeface="Calibri"/>
              </a:rPr>
              <a:t> </a:t>
            </a:r>
            <a:r>
              <a:rPr sz="3350" spc="185" dirty="0">
                <a:latin typeface="Calibri"/>
                <a:cs typeface="Calibri"/>
              </a:rPr>
              <a:t>которые</a:t>
            </a:r>
            <a:r>
              <a:rPr sz="3350" spc="-120" dirty="0">
                <a:latin typeface="Calibri"/>
                <a:cs typeface="Calibri"/>
              </a:rPr>
              <a:t> </a:t>
            </a:r>
            <a:r>
              <a:rPr sz="3350" spc="190" dirty="0">
                <a:latin typeface="Calibri"/>
                <a:cs typeface="Calibri"/>
              </a:rPr>
              <a:t>готовы</a:t>
            </a:r>
            <a:r>
              <a:rPr sz="3350" spc="-105" dirty="0">
                <a:latin typeface="Calibri"/>
                <a:cs typeface="Calibri"/>
              </a:rPr>
              <a:t> </a:t>
            </a:r>
            <a:r>
              <a:rPr sz="3350" spc="125" dirty="0">
                <a:latin typeface="Calibri"/>
                <a:cs typeface="Calibri"/>
              </a:rPr>
              <a:t>к</a:t>
            </a:r>
            <a:r>
              <a:rPr sz="3350" spc="-95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продвижению</a:t>
            </a:r>
            <a:r>
              <a:rPr sz="3350" spc="-120" dirty="0">
                <a:latin typeface="Calibri"/>
                <a:cs typeface="Calibri"/>
              </a:rPr>
              <a:t> </a:t>
            </a:r>
            <a:r>
              <a:rPr sz="3350" spc="220" dirty="0">
                <a:latin typeface="Calibri"/>
                <a:cs typeface="Calibri"/>
              </a:rPr>
              <a:t>сервиса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spc="135" dirty="0">
                <a:latin typeface="Calibri"/>
                <a:cs typeface="Calibri"/>
              </a:rPr>
              <a:t>вызова</a:t>
            </a:r>
            <a:r>
              <a:rPr sz="3350" spc="-110" dirty="0">
                <a:latin typeface="Calibri"/>
                <a:cs typeface="Calibri"/>
              </a:rPr>
              <a:t> </a:t>
            </a:r>
            <a:r>
              <a:rPr sz="3350" spc="210" dirty="0">
                <a:latin typeface="Calibri"/>
                <a:cs typeface="Calibri"/>
              </a:rPr>
              <a:t>такси</a:t>
            </a:r>
            <a:r>
              <a:rPr sz="3350" spc="-110" dirty="0">
                <a:latin typeface="Calibri"/>
                <a:cs typeface="Calibri"/>
              </a:rPr>
              <a:t> </a:t>
            </a:r>
            <a:r>
              <a:rPr sz="3350" spc="140" dirty="0">
                <a:latin typeface="Calibri"/>
                <a:cs typeface="Calibri"/>
              </a:rPr>
              <a:t>в</a:t>
            </a:r>
            <a:r>
              <a:rPr sz="3350" spc="-95" dirty="0">
                <a:latin typeface="Calibri"/>
                <a:cs typeface="Calibri"/>
              </a:rPr>
              <a:t> </a:t>
            </a:r>
            <a:r>
              <a:rPr sz="3350" spc="190" dirty="0">
                <a:latin typeface="Calibri"/>
                <a:cs typeface="Calibri"/>
              </a:rPr>
              <a:t>городе:</a:t>
            </a:r>
            <a:endParaRPr sz="3350" dirty="0">
              <a:latin typeface="Calibri"/>
              <a:cs typeface="Calibri"/>
            </a:endParaRPr>
          </a:p>
          <a:p>
            <a:pPr marL="1520825" lvl="1" indent="-75501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520190" algn="l"/>
                <a:tab pos="1521460" algn="l"/>
              </a:tabLst>
            </a:pPr>
            <a:r>
              <a:rPr sz="3350" spc="190" dirty="0">
                <a:latin typeface="Calibri"/>
                <a:cs typeface="Calibri"/>
              </a:rPr>
              <a:t>Брендирование</a:t>
            </a:r>
            <a:r>
              <a:rPr sz="3350" spc="-125" dirty="0">
                <a:latin typeface="Calibri"/>
                <a:cs typeface="Calibri"/>
              </a:rPr>
              <a:t> </a:t>
            </a:r>
            <a:r>
              <a:rPr sz="3350" spc="180" dirty="0">
                <a:latin typeface="Calibri"/>
                <a:cs typeface="Calibri"/>
              </a:rPr>
              <a:t>автомобилей</a:t>
            </a:r>
            <a:endParaRPr sz="3350" dirty="0">
              <a:latin typeface="Calibri"/>
              <a:cs typeface="Calibri"/>
            </a:endParaRPr>
          </a:p>
          <a:p>
            <a:pPr marL="1520825" lvl="1" indent="-75501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520190" algn="l"/>
                <a:tab pos="1521460" algn="l"/>
              </a:tabLst>
            </a:pPr>
            <a:r>
              <a:rPr sz="3350" spc="170" dirty="0">
                <a:latin typeface="Calibri"/>
                <a:cs typeface="Calibri"/>
              </a:rPr>
              <a:t>Размещение </a:t>
            </a:r>
            <a:r>
              <a:rPr sz="3350" spc="195" dirty="0">
                <a:latin typeface="Calibri"/>
                <a:cs typeface="Calibri"/>
              </a:rPr>
              <a:t>наружной</a:t>
            </a:r>
            <a:r>
              <a:rPr sz="3350" spc="-420" dirty="0">
                <a:latin typeface="Calibri"/>
                <a:cs typeface="Calibri"/>
              </a:rPr>
              <a:t> </a:t>
            </a:r>
            <a:r>
              <a:rPr sz="3350" spc="145" dirty="0">
                <a:latin typeface="Calibri"/>
                <a:cs typeface="Calibri"/>
              </a:rPr>
              <a:t>рекламы</a:t>
            </a:r>
            <a:endParaRPr sz="3350" dirty="0">
              <a:latin typeface="Calibri"/>
              <a:cs typeface="Calibri"/>
            </a:endParaRPr>
          </a:p>
          <a:p>
            <a:pPr marL="1520825" lvl="1" indent="-75501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520190" algn="l"/>
                <a:tab pos="1521460" algn="l"/>
              </a:tabLst>
            </a:pPr>
            <a:r>
              <a:rPr sz="3350" spc="215" dirty="0">
                <a:latin typeface="Calibri"/>
                <a:cs typeface="Calibri"/>
              </a:rPr>
              <a:t>Распространение</a:t>
            </a:r>
            <a:r>
              <a:rPr sz="3350" spc="-145" dirty="0">
                <a:latin typeface="Calibri"/>
                <a:cs typeface="Calibri"/>
              </a:rPr>
              <a:t> </a:t>
            </a:r>
            <a:r>
              <a:rPr sz="3350" spc="190" dirty="0">
                <a:latin typeface="Calibri"/>
                <a:cs typeface="Calibri"/>
              </a:rPr>
              <a:t>листовок</a:t>
            </a:r>
            <a:endParaRPr sz="3350" dirty="0">
              <a:latin typeface="Calibri"/>
              <a:cs typeface="Calibri"/>
            </a:endParaRPr>
          </a:p>
          <a:p>
            <a:pPr marL="1520825" lvl="1" indent="-75501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520190" algn="l"/>
                <a:tab pos="1521460" algn="l"/>
              </a:tabLst>
            </a:pPr>
            <a:r>
              <a:rPr sz="3350" spc="195" dirty="0">
                <a:latin typeface="Calibri"/>
                <a:cs typeface="Calibri"/>
              </a:rPr>
              <a:t>Продвижение</a:t>
            </a:r>
            <a:r>
              <a:rPr sz="3350" spc="-125" dirty="0">
                <a:latin typeface="Calibri"/>
                <a:cs typeface="Calibri"/>
              </a:rPr>
              <a:t> </a:t>
            </a:r>
            <a:r>
              <a:rPr sz="3350" spc="140" dirty="0">
                <a:latin typeface="Calibri"/>
                <a:cs typeface="Calibri"/>
              </a:rPr>
              <a:t>в</a:t>
            </a:r>
            <a:r>
              <a:rPr sz="3350" spc="-95" dirty="0">
                <a:latin typeface="Calibri"/>
                <a:cs typeface="Calibri"/>
              </a:rPr>
              <a:t> </a:t>
            </a:r>
            <a:r>
              <a:rPr sz="3350" spc="150" dirty="0">
                <a:latin typeface="Calibri"/>
                <a:cs typeface="Calibri"/>
              </a:rPr>
              <a:t>социальных</a:t>
            </a:r>
            <a:r>
              <a:rPr sz="3350" spc="-95" dirty="0">
                <a:latin typeface="Calibri"/>
                <a:cs typeface="Calibri"/>
              </a:rPr>
              <a:t> </a:t>
            </a:r>
            <a:r>
              <a:rPr sz="3350" spc="210" dirty="0">
                <a:latin typeface="Calibri"/>
                <a:cs typeface="Calibri"/>
              </a:rPr>
              <a:t>сетях</a:t>
            </a:r>
            <a:endParaRPr sz="3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7651" y="0"/>
            <a:ext cx="11726545" cy="11309350"/>
          </a:xfrm>
          <a:custGeom>
            <a:avLst/>
            <a:gdLst/>
            <a:ahLst/>
            <a:cxnLst/>
            <a:rect l="l" t="t" r="r" b="b"/>
            <a:pathLst>
              <a:path w="11726544" h="11309350">
                <a:moveTo>
                  <a:pt x="0" y="0"/>
                </a:moveTo>
                <a:lnTo>
                  <a:pt x="0" y="11309256"/>
                </a:lnTo>
                <a:lnTo>
                  <a:pt x="11726447" y="11309256"/>
                </a:lnTo>
                <a:lnTo>
                  <a:pt x="11726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120" y="1033302"/>
            <a:ext cx="574611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819" dirty="0">
                <a:latin typeface="Calibri"/>
                <a:cs typeface="Calibri"/>
              </a:rPr>
              <a:t>С</a:t>
            </a:r>
            <a:r>
              <a:rPr sz="6600" b="1" spc="-840" dirty="0">
                <a:latin typeface="Calibri"/>
                <a:cs typeface="Calibri"/>
              </a:rPr>
              <a:t> </a:t>
            </a:r>
            <a:r>
              <a:rPr sz="6600" b="1" spc="390" dirty="0">
                <a:latin typeface="Calibri"/>
                <a:cs typeface="Calibri"/>
              </a:rPr>
              <a:t>чего </a:t>
            </a:r>
            <a:r>
              <a:rPr sz="6600" b="1" spc="265" dirty="0">
                <a:latin typeface="Calibri"/>
                <a:cs typeface="Calibri"/>
              </a:rPr>
              <a:t>начать?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88605">
              <a:lnSpc>
                <a:spcPct val="100000"/>
              </a:lnSpc>
              <a:spcBef>
                <a:spcPts val="105"/>
              </a:spcBef>
            </a:pPr>
            <a:r>
              <a:rPr spc="220" dirty="0"/>
              <a:t>Сделайте</a:t>
            </a:r>
            <a:r>
              <a:rPr spc="-135" dirty="0"/>
              <a:t> </a:t>
            </a:r>
            <a:r>
              <a:rPr spc="195" dirty="0"/>
              <a:t>4</a:t>
            </a:r>
            <a:r>
              <a:rPr spc="-120" dirty="0"/>
              <a:t> </a:t>
            </a:r>
            <a:r>
              <a:rPr spc="225" dirty="0"/>
              <a:t>простых</a:t>
            </a:r>
            <a:r>
              <a:rPr spc="-120" dirty="0"/>
              <a:t> </a:t>
            </a:r>
            <a:r>
              <a:rPr spc="200" dirty="0"/>
              <a:t>шага:</a:t>
            </a:r>
          </a:p>
          <a:p>
            <a:pPr marL="7875905">
              <a:lnSpc>
                <a:spcPct val="100000"/>
              </a:lnSpc>
              <a:spcBef>
                <a:spcPts val="45"/>
              </a:spcBef>
            </a:pPr>
            <a:endParaRPr sz="4100" dirty="0">
              <a:latin typeface="Times New Roman"/>
              <a:cs typeface="Times New Roman"/>
            </a:endParaRPr>
          </a:p>
          <a:p>
            <a:pPr marL="8642350" marR="603250" indent="-754380">
              <a:lnSpc>
                <a:spcPct val="100000"/>
              </a:lnSpc>
              <a:buAutoNum type="arabicPeriod"/>
              <a:tabLst>
                <a:tab pos="8642985" algn="l"/>
                <a:tab pos="8643620" algn="l"/>
              </a:tabLst>
            </a:pPr>
            <a:r>
              <a:rPr spc="240" dirty="0"/>
              <a:t>Напишите</a:t>
            </a:r>
            <a:r>
              <a:rPr spc="-140" dirty="0"/>
              <a:t> </a:t>
            </a:r>
            <a:r>
              <a:rPr spc="175" dirty="0"/>
              <a:t>письмо</a:t>
            </a:r>
            <a:r>
              <a:rPr spc="-140" dirty="0"/>
              <a:t> </a:t>
            </a:r>
            <a:r>
              <a:rPr spc="175" dirty="0"/>
              <a:t>на</a:t>
            </a:r>
            <a:r>
              <a:rPr spc="-120" dirty="0"/>
              <a:t> </a:t>
            </a:r>
            <a:r>
              <a:rPr spc="110" dirty="0"/>
              <a:t>эл.</a:t>
            </a:r>
            <a:r>
              <a:rPr spc="-120" dirty="0"/>
              <a:t> </a:t>
            </a:r>
            <a:r>
              <a:rPr spc="204" dirty="0"/>
              <a:t>почту: </a:t>
            </a:r>
            <a:r>
              <a:rPr u="heavy" spc="20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80" dirty="0">
                <a:uFill>
                  <a:solidFill>
                    <a:srgbClr val="000000"/>
                  </a:solidFill>
                </a:uFill>
                <a:hlinkClick r:id="rId2"/>
              </a:rPr>
              <a:t>welcome@taxi.yandex.ru</a:t>
            </a:r>
          </a:p>
          <a:p>
            <a:pPr marL="7875905"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4100" dirty="0">
              <a:latin typeface="Times New Roman"/>
              <a:cs typeface="Times New Roman"/>
            </a:endParaRPr>
          </a:p>
          <a:p>
            <a:pPr marL="8395335" indent="-507365">
              <a:lnSpc>
                <a:spcPct val="100000"/>
              </a:lnSpc>
              <a:buAutoNum type="arabicPeriod"/>
              <a:tabLst>
                <a:tab pos="8396605" algn="l"/>
              </a:tabLst>
            </a:pPr>
            <a:r>
              <a:rPr spc="220" dirty="0"/>
              <a:t>Укажите</a:t>
            </a:r>
            <a:r>
              <a:rPr spc="-135" dirty="0"/>
              <a:t> </a:t>
            </a:r>
            <a:r>
              <a:rPr spc="204" dirty="0"/>
              <a:t>тему</a:t>
            </a:r>
            <a:r>
              <a:rPr spc="-140" dirty="0"/>
              <a:t> </a:t>
            </a:r>
            <a:r>
              <a:rPr spc="160" dirty="0"/>
              <a:t>письма:</a:t>
            </a:r>
            <a:r>
              <a:rPr spc="-135" dirty="0"/>
              <a:t> </a:t>
            </a:r>
            <a:r>
              <a:rPr spc="204" dirty="0"/>
              <a:t>Моногород</a:t>
            </a:r>
          </a:p>
          <a:p>
            <a:pPr marL="7888605">
              <a:lnSpc>
                <a:spcPct val="100000"/>
              </a:lnSpc>
              <a:spcBef>
                <a:spcPts val="10"/>
              </a:spcBef>
            </a:pPr>
            <a:r>
              <a:rPr spc="150" dirty="0"/>
              <a:t>«название</a:t>
            </a:r>
            <a:r>
              <a:rPr spc="-125" dirty="0"/>
              <a:t> </a:t>
            </a:r>
            <a:r>
              <a:rPr spc="190" dirty="0"/>
              <a:t>города»</a:t>
            </a:r>
          </a:p>
          <a:p>
            <a:pPr marL="7875905">
              <a:lnSpc>
                <a:spcPct val="100000"/>
              </a:lnSpc>
              <a:spcBef>
                <a:spcPts val="45"/>
              </a:spcBef>
            </a:pPr>
            <a:endParaRPr sz="4100" dirty="0">
              <a:latin typeface="Times New Roman"/>
              <a:cs typeface="Times New Roman"/>
            </a:endParaRPr>
          </a:p>
          <a:p>
            <a:pPr marL="7888605" marR="767080">
              <a:lnSpc>
                <a:spcPct val="100000"/>
              </a:lnSpc>
              <a:buAutoNum type="arabicPeriod" startAt="3"/>
              <a:tabLst>
                <a:tab pos="8396605" algn="l"/>
              </a:tabLst>
            </a:pPr>
            <a:r>
              <a:rPr spc="215" dirty="0"/>
              <a:t>Заполните</a:t>
            </a:r>
            <a:r>
              <a:rPr spc="-125" dirty="0"/>
              <a:t> </a:t>
            </a:r>
            <a:r>
              <a:rPr spc="195" dirty="0"/>
              <a:t>анкету</a:t>
            </a:r>
            <a:r>
              <a:rPr spc="-125" dirty="0"/>
              <a:t> </a:t>
            </a:r>
            <a:r>
              <a:rPr spc="215" dirty="0"/>
              <a:t>и</a:t>
            </a:r>
            <a:r>
              <a:rPr spc="-120" dirty="0"/>
              <a:t> </a:t>
            </a:r>
            <a:r>
              <a:rPr spc="220" dirty="0"/>
              <a:t>приложите  </a:t>
            </a:r>
            <a:r>
              <a:rPr spc="195" dirty="0"/>
              <a:t>анкету </a:t>
            </a:r>
            <a:r>
              <a:rPr spc="130" dirty="0"/>
              <a:t>к</a:t>
            </a:r>
            <a:r>
              <a:rPr spc="-440" dirty="0"/>
              <a:t> </a:t>
            </a:r>
            <a:r>
              <a:rPr spc="175" dirty="0"/>
              <a:t>письму</a:t>
            </a:r>
          </a:p>
          <a:p>
            <a:pPr marL="7875905">
              <a:lnSpc>
                <a:spcPct val="100000"/>
              </a:lnSpc>
              <a:spcBef>
                <a:spcPts val="55"/>
              </a:spcBef>
              <a:buFont typeface="Calibri"/>
              <a:buAutoNum type="arabicPeriod" startAt="3"/>
            </a:pPr>
            <a:endParaRPr sz="4100" dirty="0">
              <a:latin typeface="Times New Roman"/>
              <a:cs typeface="Times New Roman"/>
            </a:endParaRPr>
          </a:p>
          <a:p>
            <a:pPr marL="8395335" indent="-507365">
              <a:lnSpc>
                <a:spcPct val="100000"/>
              </a:lnSpc>
              <a:buAutoNum type="arabicPeriod" startAt="3"/>
              <a:tabLst>
                <a:tab pos="8396605" algn="l"/>
              </a:tabLst>
            </a:pPr>
            <a:r>
              <a:rPr spc="260" dirty="0"/>
              <a:t>Наши</a:t>
            </a:r>
            <a:r>
              <a:rPr spc="-125" dirty="0"/>
              <a:t> </a:t>
            </a:r>
            <a:r>
              <a:rPr spc="160" dirty="0"/>
              <a:t>менеджеры</a:t>
            </a:r>
            <a:r>
              <a:rPr spc="-120" dirty="0"/>
              <a:t> </a:t>
            </a:r>
            <a:r>
              <a:rPr spc="220" dirty="0"/>
              <a:t>свяжутся</a:t>
            </a:r>
            <a:r>
              <a:rPr spc="-120" dirty="0"/>
              <a:t> </a:t>
            </a:r>
            <a:r>
              <a:rPr spc="305" dirty="0"/>
              <a:t>с</a:t>
            </a:r>
            <a:r>
              <a:rPr spc="-120" dirty="0"/>
              <a:t> </a:t>
            </a:r>
            <a:r>
              <a:rPr spc="165" dirty="0"/>
              <a:t>вами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352</Words>
  <Application>Microsoft Office PowerPoint</Application>
  <PresentationFormat>Произвольный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Развитие рынка такси в  моногородах</vt:lpstr>
      <vt:lpstr>Возможности для партнеров Яндекс.Такси</vt:lpstr>
      <vt:lpstr>Возможности развития сервиса такси в городе с Яндекс.Такси</vt:lpstr>
      <vt:lpstr>Дополнительные возможности для развития бизнеса</vt:lpstr>
      <vt:lpstr>Партнер в моногороде</vt:lpstr>
      <vt:lpstr>С чего начать?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presentation</dc:creator>
  <cp:lastModifiedBy>Прусакова Ольга Алексеевна</cp:lastModifiedBy>
  <cp:revision>1</cp:revision>
  <dcterms:created xsi:type="dcterms:W3CDTF">2019-10-22T13:29:10Z</dcterms:created>
  <dcterms:modified xsi:type="dcterms:W3CDTF">2020-03-12T07:22:06Z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2019-10-22T00:00:00Z</vt:filetime>
  </property>
</Properties>
</file>